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701" r:id="rId3"/>
  </p:sldMasterIdLst>
  <p:notesMasterIdLst>
    <p:notesMasterId r:id="rId86"/>
  </p:notesMasterIdLst>
  <p:handoutMasterIdLst>
    <p:handoutMasterId r:id="rId87"/>
  </p:handoutMasterIdLst>
  <p:sldIdLst>
    <p:sldId id="256" r:id="rId4"/>
    <p:sldId id="348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9" r:id="rId13"/>
    <p:sldId id="350" r:id="rId14"/>
    <p:sldId id="351" r:id="rId15"/>
    <p:sldId id="352" r:id="rId16"/>
    <p:sldId id="353" r:id="rId17"/>
    <p:sldId id="354" r:id="rId18"/>
    <p:sldId id="356" r:id="rId19"/>
    <p:sldId id="355" r:id="rId20"/>
    <p:sldId id="274" r:id="rId21"/>
    <p:sldId id="278" r:id="rId22"/>
    <p:sldId id="279" r:id="rId23"/>
    <p:sldId id="280" r:id="rId24"/>
    <p:sldId id="281" r:id="rId25"/>
    <p:sldId id="291" r:id="rId26"/>
    <p:sldId id="340" r:id="rId27"/>
    <p:sldId id="338" r:id="rId28"/>
    <p:sldId id="339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275" r:id="rId75"/>
    <p:sldId id="263" r:id="rId76"/>
    <p:sldId id="264" r:id="rId77"/>
    <p:sldId id="265" r:id="rId78"/>
    <p:sldId id="266" r:id="rId79"/>
    <p:sldId id="267" r:id="rId80"/>
    <p:sldId id="268" r:id="rId81"/>
    <p:sldId id="269" r:id="rId82"/>
    <p:sldId id="270" r:id="rId83"/>
    <p:sldId id="271" r:id="rId84"/>
    <p:sldId id="272" r:id="rId8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E5DA4-909C-4C69-B8D3-4223635FE456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A73B6-6728-4724-A6C6-3363CC7936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603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BE27C-EF90-4E59-A05A-DAE89147BF86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0154C-4E24-4727-97AE-456929BB41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98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1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CH4_example_cellspacing.html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236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Text_verticalalign_sample1.html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66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Text_verticalalign_sample2.html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253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Text_verticalalign_sample3.html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5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08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12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688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41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73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988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045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722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036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78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0" y="78377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1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E57F2FA-21B9-4C84-8739-159495A97844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65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5E3E-1D7C-40E5-88AB-3FC279F47D54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66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5238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71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588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3457E56C-4C92-4A51-8406-B6B068C835E3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53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1FF657A7-F8FD-44F5-86FC-E1EA127F88BC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562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F197-AA70-41CF-B81B-9BAE378C7E50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9822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462D-E891-4A17-A4A6-EF17A05BE01E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6551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6ADC-BCAE-4A6D-9541-EA951A3B1066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37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24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2679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350-6081-4C7D-8582-87248F6BEA23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023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6475-1BB4-4BBB-9DA4-81F38AB5AB7E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05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B8CA-3693-441F-957E-6AFBC03F1B52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735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D7B6-3AB1-4FB8-BF8F-AF28F66AA9DE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1722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F5E6-C0C9-4AAC-833F-38F16014AC65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90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4217-F60D-4425-BE25-A33C998B7E66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0771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5DC3-3E05-478B-8067-021B598E7240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2417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AD71-B854-4FCA-897A-3F49C48365B7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2726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3E8-BD6F-4DF3-87B3-04CBBCA3D093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043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A39A-3200-41DF-81C2-6CB15237BFCB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812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7702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E57F2FA-21B9-4C84-8739-159495A97844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30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5E3E-1D7C-40E5-88AB-3FC279F47D54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246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602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3371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3457E56C-4C92-4A51-8406-B6B068C835E3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625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1FF657A7-F8FD-44F5-86FC-E1EA127F88BC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357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F197-AA70-41CF-B81B-9BAE378C7E50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661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462D-E891-4A17-A4A6-EF17A05BE01E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9422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6ADC-BCAE-4A6D-9541-EA951A3B1066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5013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350-6081-4C7D-8582-87248F6BEA23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25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74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6475-1BB4-4BBB-9DA4-81F38AB5AB7E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0150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B8CA-3693-441F-957E-6AFBC03F1B52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389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D7B6-3AB1-4FB8-BF8F-AF28F66AA9DE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7109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F5E6-C0C9-4AAC-833F-38F16014AC65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699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4217-F60D-4425-BE25-A33C998B7E66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0465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5DC3-3E05-478B-8067-021B598E7240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8318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AD71-B854-4FCA-897A-3F49C48365B7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6965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3E8-BD6F-4DF3-87B3-04CBBCA3D093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894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A39A-3200-41DF-81C2-6CB15237BFCB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77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53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43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75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33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D92845-28D8-4084-A70C-C479604A4ED0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976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79D56-0B4C-4B9B-843A-92A7DA1C3562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0385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79D56-0B4C-4B9B-843A-92A7DA1C3562}" type="datetime1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896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方框與表格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68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邊框與邊界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22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7831" y="1723292"/>
            <a:ext cx="9472003" cy="3760178"/>
          </a:xfrm>
          <a:solidFill>
            <a:schemeClr val="tx1"/>
          </a:solidFill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12376" y="2031023"/>
            <a:ext cx="6110654" cy="307730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61844" y="2189285"/>
            <a:ext cx="5838093" cy="276957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79883" y="2663336"/>
            <a:ext cx="4375640" cy="181268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Hello HTML</a:t>
            </a:r>
            <a:endParaRPr lang="zh-TW" altLang="en-US" sz="6600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8299937" y="2189285"/>
            <a:ext cx="914401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8299937" y="2663336"/>
            <a:ext cx="914401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752741" y="2189285"/>
            <a:ext cx="8792" cy="43920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228990" y="221566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內距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(Padding)</a:t>
            </a:r>
          </a:p>
          <a:p>
            <a:r>
              <a:rPr lang="zh-TW" altLang="en-US" sz="2000" b="1" dirty="0" smtClean="0">
                <a:solidFill>
                  <a:srgbClr val="FF0000"/>
                </a:solidFill>
              </a:rPr>
              <a:t>文字到邊框的距離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2296988" y="2255027"/>
            <a:ext cx="8673" cy="66402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096348" y="2235344"/>
            <a:ext cx="15431" cy="703387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1134208" y="2606251"/>
            <a:ext cx="1109908" cy="13857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20280" y="313943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邊界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(Margin)</a:t>
            </a:r>
          </a:p>
          <a:p>
            <a:r>
              <a:rPr lang="zh-TW" altLang="en-US" sz="2000" b="1" dirty="0" smtClean="0">
                <a:solidFill>
                  <a:srgbClr val="FF0000"/>
                </a:solidFill>
              </a:rPr>
              <a:t>邊框到頁面的距離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8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邊框樣式</a:t>
            </a:r>
            <a:r>
              <a:rPr lang="en-US" altLang="zh-TW" dirty="0" smtClean="0"/>
              <a:t>(border-Style)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Border-style</a:t>
            </a:r>
            <a:r>
              <a:rPr lang="zh-TW" altLang="en-US" dirty="0" smtClean="0"/>
              <a:t>主要用來設定框線的樣式屬性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708" y="612346"/>
            <a:ext cx="2504507" cy="5569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14697" y="2357999"/>
            <a:ext cx="6096000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 smtClean="0">
                <a:solidFill>
                  <a:srgbClr val="A6E22E"/>
                </a:solidFill>
                <a:latin typeface="Consolas" panose="020B0609020204030204" pitchFamily="49" charset="0"/>
              </a:rPr>
              <a:t>#sec1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 {</a:t>
            </a:r>
            <a:r>
              <a:rPr lang="en-US" altLang="zh-TW" i="1" dirty="0" smtClean="0">
                <a:solidFill>
                  <a:srgbClr val="66D9EF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 smtClean="0">
                <a:solidFill>
                  <a:srgbClr val="66D9EF"/>
                </a:solidFill>
                <a:latin typeface="Consolas" panose="020B0609020204030204" pitchFamily="49" charset="0"/>
              </a:rPr>
              <a:t>solid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 smtClean="0">
                <a:solidFill>
                  <a:srgbClr val="A6E22E"/>
                </a:solidFill>
                <a:latin typeface="Consolas" panose="020B0609020204030204" pitchFamily="49" charset="0"/>
              </a:rPr>
              <a:t>#sec2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 {</a:t>
            </a:r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 smtClean="0">
                <a:solidFill>
                  <a:srgbClr val="66D9EF"/>
                </a:solidFill>
                <a:latin typeface="Consolas" panose="020B0609020204030204" pitchFamily="49" charset="0"/>
              </a:rPr>
              <a:t>dotted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 smtClean="0">
                <a:solidFill>
                  <a:srgbClr val="A6E22E"/>
                </a:solidFill>
                <a:latin typeface="Consolas" panose="020B0609020204030204" pitchFamily="49" charset="0"/>
              </a:rPr>
              <a:t>#sec3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 {</a:t>
            </a:r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 smtClean="0">
                <a:solidFill>
                  <a:srgbClr val="66D9EF"/>
                </a:solidFill>
                <a:latin typeface="Consolas" panose="020B0609020204030204" pitchFamily="49" charset="0"/>
              </a:rPr>
              <a:t>dashed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 smtClean="0">
                <a:solidFill>
                  <a:srgbClr val="A6E22E"/>
                </a:solidFill>
                <a:latin typeface="Consolas" panose="020B0609020204030204" pitchFamily="49" charset="0"/>
              </a:rPr>
              <a:t>#sec4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 {</a:t>
            </a:r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 smtClean="0">
                <a:solidFill>
                  <a:srgbClr val="66D9EF"/>
                </a:solidFill>
                <a:latin typeface="Consolas" panose="020B0609020204030204" pitchFamily="49" charset="0"/>
              </a:rPr>
              <a:t>double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 smtClean="0">
                <a:solidFill>
                  <a:srgbClr val="A6E22E"/>
                </a:solidFill>
                <a:latin typeface="Consolas" panose="020B0609020204030204" pitchFamily="49" charset="0"/>
              </a:rPr>
              <a:t>#sec5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 {</a:t>
            </a:r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 smtClean="0">
                <a:solidFill>
                  <a:srgbClr val="66D9EF"/>
                </a:solidFill>
                <a:latin typeface="Consolas" panose="020B0609020204030204" pitchFamily="49" charset="0"/>
              </a:rPr>
              <a:t>groove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 smtClean="0">
                <a:solidFill>
                  <a:srgbClr val="A6E22E"/>
                </a:solidFill>
                <a:latin typeface="Consolas" panose="020B0609020204030204" pitchFamily="49" charset="0"/>
              </a:rPr>
              <a:t>#sec6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 {</a:t>
            </a:r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 smtClean="0">
                <a:solidFill>
                  <a:srgbClr val="66D9EF"/>
                </a:solidFill>
                <a:latin typeface="Consolas" panose="020B0609020204030204" pitchFamily="49" charset="0"/>
              </a:rPr>
              <a:t>ridge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 smtClean="0">
                <a:solidFill>
                  <a:srgbClr val="A6E22E"/>
                </a:solidFill>
                <a:latin typeface="Consolas" panose="020B0609020204030204" pitchFamily="49" charset="0"/>
              </a:rPr>
              <a:t>#sec7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 {</a:t>
            </a:r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 smtClean="0">
                <a:solidFill>
                  <a:srgbClr val="66D9EF"/>
                </a:solidFill>
                <a:latin typeface="Consolas" panose="020B0609020204030204" pitchFamily="49" charset="0"/>
              </a:rPr>
              <a:t>inset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 smtClean="0">
                <a:solidFill>
                  <a:srgbClr val="A6E22E"/>
                </a:solidFill>
                <a:latin typeface="Consolas" panose="020B0609020204030204" pitchFamily="49" charset="0"/>
              </a:rPr>
              <a:t>#sec8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 {</a:t>
            </a:r>
            <a:r>
              <a:rPr lang="en-US" altLang="zh-TW" i="1" dirty="0">
                <a:solidFill>
                  <a:srgbClr val="66D9EF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zh-TW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 smtClean="0">
                <a:solidFill>
                  <a:srgbClr val="66D9EF"/>
                </a:solidFill>
                <a:latin typeface="Consolas" panose="020B0609020204030204" pitchFamily="49" charset="0"/>
              </a:rPr>
              <a:t>hidden</a:t>
            </a:r>
            <a:r>
              <a:rPr lang="en-US" altLang="zh-TW" dirty="0" smtClean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  <a:endParaRPr lang="en-US" altLang="zh-TW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46215" y="6469029"/>
            <a:ext cx="3516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sample_CSS_BOX_borderStyle.html</a:t>
            </a:r>
          </a:p>
        </p:txBody>
      </p:sp>
    </p:spTree>
    <p:extLst>
      <p:ext uri="{BB962C8B-B14F-4D97-AF65-F5344CB8AC3E}">
        <p14:creationId xmlns:p14="http://schemas.microsoft.com/office/powerpoint/2010/main" val="1551586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框線寬度</a:t>
            </a:r>
            <a:r>
              <a:rPr lang="en-US" altLang="zh-TW" dirty="0" smtClean="0"/>
              <a:t>(border-width)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215537"/>
            <a:ext cx="10131425" cy="4276726"/>
          </a:xfrm>
        </p:spPr>
        <p:txBody>
          <a:bodyPr/>
          <a:lstStyle/>
          <a:p>
            <a:r>
              <a:rPr lang="en-US" altLang="zh-TW" dirty="0" smtClean="0"/>
              <a:t>Border-width </a:t>
            </a:r>
            <a:r>
              <a:rPr lang="zh-TW" altLang="en-US" dirty="0" smtClean="0"/>
              <a:t>主要用來控制邊框的寬度，屬性值可用像素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px</a:t>
            </a:r>
            <a:r>
              <a:rPr lang="en-US" altLang="zh-TW" dirty="0" smtClean="0"/>
              <a:t>)</a:t>
            </a:r>
            <a:r>
              <a:rPr lang="zh-TW" altLang="en-US" dirty="0" smtClean="0"/>
              <a:t>為單位</a:t>
            </a:r>
            <a:endParaRPr lang="en-US" altLang="zh-TW" dirty="0" smtClean="0"/>
          </a:p>
          <a:p>
            <a:r>
              <a:rPr lang="zh-TW" altLang="en-US" dirty="0" smtClean="0"/>
              <a:t>框線的寬度，不能用百分比為單位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169" y="2321169"/>
            <a:ext cx="3198757" cy="41188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542" y="2577114"/>
            <a:ext cx="2906957" cy="38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33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38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691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009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6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表格屬性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23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圓角矩形 60"/>
          <p:cNvSpPr/>
          <p:nvPr/>
        </p:nvSpPr>
        <p:spPr>
          <a:xfrm>
            <a:off x="1600200" y="1380392"/>
            <a:ext cx="8177088" cy="42808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TW" dirty="0"/>
              <a:t>&lt;table&gt;&lt;/table&gt;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表格的基本元素</a:t>
            </a:r>
            <a:endParaRPr lang="zh-TW" altLang="en-US" dirty="0"/>
          </a:p>
        </p:txBody>
      </p:sp>
      <p:grpSp>
        <p:nvGrpSpPr>
          <p:cNvPr id="62" name="群組 61"/>
          <p:cNvGrpSpPr/>
          <p:nvPr/>
        </p:nvGrpSpPr>
        <p:grpSpPr>
          <a:xfrm>
            <a:off x="1893476" y="2945422"/>
            <a:ext cx="2482663" cy="2355785"/>
            <a:chOff x="2422303" y="2996952"/>
            <a:chExt cx="2221705" cy="2016224"/>
          </a:xfrm>
        </p:grpSpPr>
        <p:sp>
          <p:nvSpPr>
            <p:cNvPr id="39" name="圓角矩形 38"/>
            <p:cNvSpPr/>
            <p:nvPr/>
          </p:nvSpPr>
          <p:spPr>
            <a:xfrm>
              <a:off x="2422303" y="2996952"/>
              <a:ext cx="2221705" cy="201622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TW" sz="1600" dirty="0"/>
                <a:t>&lt;</a:t>
              </a:r>
              <a:r>
                <a:rPr lang="en-US" altLang="zh-TW" sz="1600" dirty="0" err="1"/>
                <a:t>Thead</a:t>
              </a:r>
              <a:r>
                <a:rPr lang="en-US" altLang="zh-TW" sz="1600" dirty="0"/>
                <a:t>&gt;</a:t>
              </a:r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endParaRPr lang="en-US" altLang="zh-TW" sz="1600" dirty="0" smtClean="0"/>
            </a:p>
            <a:p>
              <a:r>
                <a:rPr lang="en-US" altLang="zh-TW" sz="1600" dirty="0" smtClean="0"/>
                <a:t>&lt;/</a:t>
              </a:r>
              <a:r>
                <a:rPr lang="en-US" altLang="zh-TW" sz="1600" dirty="0" err="1"/>
                <a:t>thead</a:t>
              </a:r>
              <a:r>
                <a:rPr lang="en-US" altLang="zh-TW" sz="1600" dirty="0"/>
                <a:t>&gt;</a:t>
              </a:r>
              <a:endParaRPr lang="zh-TW" altLang="en-US" sz="1600" dirty="0"/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2686971" y="3573016"/>
              <a:ext cx="1584937" cy="86409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TW" sz="1600" dirty="0"/>
                <a:t>&lt;</a:t>
              </a:r>
              <a:r>
                <a:rPr lang="en-US" altLang="zh-TW" sz="1600" dirty="0" err="1"/>
                <a:t>tr</a:t>
              </a:r>
              <a:r>
                <a:rPr lang="en-US" altLang="zh-TW" sz="1600" dirty="0"/>
                <a:t>&gt;</a:t>
              </a:r>
            </a:p>
            <a:p>
              <a:r>
                <a:rPr lang="en-US" altLang="zh-TW" sz="1600" dirty="0"/>
                <a:t>     </a:t>
              </a:r>
              <a:r>
                <a:rPr lang="en-US" altLang="zh-TW" sz="1600" b="1" dirty="0">
                  <a:solidFill>
                    <a:srgbClr val="FF0000"/>
                  </a:solidFill>
                </a:rPr>
                <a:t>&lt;</a:t>
              </a:r>
              <a:r>
                <a:rPr lang="en-US" altLang="zh-TW" sz="1600" b="1" dirty="0" err="1">
                  <a:solidFill>
                    <a:srgbClr val="FF0000"/>
                  </a:solidFill>
                </a:rPr>
                <a:t>th</a:t>
              </a:r>
              <a:r>
                <a:rPr lang="en-US" altLang="zh-TW" sz="1600" b="1" dirty="0">
                  <a:solidFill>
                    <a:srgbClr val="FF0000"/>
                  </a:solidFill>
                </a:rPr>
                <a:t>&gt;&lt;/</a:t>
              </a:r>
              <a:r>
                <a:rPr lang="en-US" altLang="zh-TW" sz="1600" b="1" dirty="0" err="1">
                  <a:solidFill>
                    <a:srgbClr val="FF0000"/>
                  </a:solidFill>
                </a:rPr>
                <a:t>th</a:t>
              </a:r>
              <a:r>
                <a:rPr lang="en-US" altLang="zh-TW" sz="1600" b="1" dirty="0">
                  <a:solidFill>
                    <a:srgbClr val="FF0000"/>
                  </a:solidFill>
                </a:rPr>
                <a:t>&gt;</a:t>
              </a:r>
            </a:p>
            <a:p>
              <a:r>
                <a:rPr lang="en-US" altLang="zh-TW" sz="1600" dirty="0"/>
                <a:t>&lt;</a:t>
              </a:r>
              <a:r>
                <a:rPr lang="en-US" altLang="zh-TW" sz="1600" dirty="0" err="1"/>
                <a:t>tr</a:t>
              </a:r>
              <a:r>
                <a:rPr lang="en-US" altLang="zh-TW" sz="1600" dirty="0"/>
                <a:t>&gt;</a:t>
              </a:r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4614216" y="2945420"/>
            <a:ext cx="2482663" cy="2355785"/>
            <a:chOff x="4912880" y="2996952"/>
            <a:chExt cx="2221705" cy="2016224"/>
          </a:xfrm>
        </p:grpSpPr>
        <p:sp>
          <p:nvSpPr>
            <p:cNvPr id="47" name="圓角矩形 46"/>
            <p:cNvSpPr/>
            <p:nvPr/>
          </p:nvSpPr>
          <p:spPr>
            <a:xfrm>
              <a:off x="4912880" y="2996952"/>
              <a:ext cx="2221705" cy="2016224"/>
            </a:xfrm>
            <a:prstGeom prst="roundRect">
              <a:avLst/>
            </a:prstGeom>
            <a:gradFill>
              <a:gsLst>
                <a:gs pos="0">
                  <a:srgbClr val="FFE5E5"/>
                </a:gs>
                <a:gs pos="100000">
                  <a:srgbClr val="FF5050"/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TW" sz="1600" dirty="0"/>
                <a:t>&lt;</a:t>
              </a:r>
              <a:r>
                <a:rPr lang="en-US" altLang="zh-TW" sz="1600" dirty="0" err="1"/>
                <a:t>tbody</a:t>
              </a:r>
              <a:r>
                <a:rPr lang="en-US" altLang="zh-TW" sz="1600" dirty="0"/>
                <a:t>&gt;</a:t>
              </a:r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endParaRPr lang="en-US" altLang="zh-TW" sz="1600" dirty="0" smtClean="0"/>
            </a:p>
            <a:p>
              <a:r>
                <a:rPr lang="en-US" altLang="zh-TW" sz="1600" dirty="0" smtClean="0"/>
                <a:t>&lt;/</a:t>
              </a:r>
              <a:r>
                <a:rPr lang="en-US" altLang="zh-TW" sz="1600" dirty="0" err="1"/>
                <a:t>tbody</a:t>
              </a:r>
              <a:r>
                <a:rPr lang="en-US" altLang="zh-TW" sz="1600" dirty="0"/>
                <a:t>&gt;</a:t>
              </a:r>
              <a:endParaRPr lang="zh-TW" altLang="en-US" sz="1600" dirty="0"/>
            </a:p>
          </p:txBody>
        </p:sp>
        <p:sp>
          <p:nvSpPr>
            <p:cNvPr id="49" name="圓角矩形 48"/>
            <p:cNvSpPr/>
            <p:nvPr/>
          </p:nvSpPr>
          <p:spPr>
            <a:xfrm>
              <a:off x="5217079" y="3573016"/>
              <a:ext cx="1584937" cy="86409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TW" sz="1600" dirty="0"/>
                <a:t>&lt;</a:t>
              </a:r>
              <a:r>
                <a:rPr lang="en-US" altLang="zh-TW" sz="1600" dirty="0" err="1"/>
                <a:t>tr</a:t>
              </a:r>
              <a:r>
                <a:rPr lang="en-US" altLang="zh-TW" sz="1600" dirty="0"/>
                <a:t>&gt;</a:t>
              </a:r>
            </a:p>
            <a:p>
              <a:r>
                <a:rPr lang="en-US" altLang="zh-TW" sz="1600" dirty="0"/>
                <a:t>     </a:t>
              </a:r>
              <a:r>
                <a:rPr lang="en-US" altLang="zh-TW" sz="1600" b="1" dirty="0">
                  <a:solidFill>
                    <a:srgbClr val="FF0000"/>
                  </a:solidFill>
                </a:rPr>
                <a:t>&lt;td&gt;&lt;/td&gt;</a:t>
              </a:r>
            </a:p>
            <a:p>
              <a:r>
                <a:rPr lang="en-US" altLang="zh-TW" sz="1600" dirty="0"/>
                <a:t>&lt;</a:t>
              </a:r>
              <a:r>
                <a:rPr lang="en-US" altLang="zh-TW" sz="1600" dirty="0" err="1"/>
                <a:t>tr</a:t>
              </a:r>
              <a:r>
                <a:rPr lang="en-US" altLang="zh-TW" sz="1600" dirty="0"/>
                <a:t>&gt;</a:t>
              </a: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7246177" y="2945420"/>
            <a:ext cx="2482663" cy="2355785"/>
            <a:chOff x="7272951" y="2996952"/>
            <a:chExt cx="2221705" cy="2016224"/>
          </a:xfrm>
        </p:grpSpPr>
        <p:sp>
          <p:nvSpPr>
            <p:cNvPr id="51" name="圓角矩形 50"/>
            <p:cNvSpPr/>
            <p:nvPr/>
          </p:nvSpPr>
          <p:spPr>
            <a:xfrm>
              <a:off x="7272951" y="2996952"/>
              <a:ext cx="2221705" cy="20162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TW" sz="1600" dirty="0"/>
                <a:t>&lt;</a:t>
              </a:r>
              <a:r>
                <a:rPr lang="en-US" altLang="zh-TW" sz="1600" dirty="0" err="1"/>
                <a:t>tfoot</a:t>
              </a:r>
              <a:r>
                <a:rPr lang="en-US" altLang="zh-TW" sz="1600" dirty="0" smtClean="0"/>
                <a:t>&gt;</a:t>
              </a:r>
            </a:p>
            <a:p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pPr algn="ctr"/>
              <a:endParaRPr lang="en-US" altLang="zh-TW" sz="1600" dirty="0"/>
            </a:p>
            <a:p>
              <a:r>
                <a:rPr lang="en-US" altLang="zh-TW" sz="1600" dirty="0"/>
                <a:t>&lt;/</a:t>
              </a:r>
              <a:r>
                <a:rPr lang="en-US" altLang="zh-TW" sz="1600" dirty="0" err="1"/>
                <a:t>tfoot</a:t>
              </a:r>
              <a:r>
                <a:rPr lang="en-US" altLang="zh-TW" sz="1600" dirty="0"/>
                <a:t>&gt;</a:t>
              </a:r>
              <a:endParaRPr lang="zh-TW" altLang="en-US" sz="1600" dirty="0"/>
            </a:p>
          </p:txBody>
        </p:sp>
        <p:sp>
          <p:nvSpPr>
            <p:cNvPr id="50" name="圓角矩形 49"/>
            <p:cNvSpPr/>
            <p:nvPr/>
          </p:nvSpPr>
          <p:spPr>
            <a:xfrm>
              <a:off x="7591334" y="3573016"/>
              <a:ext cx="1584937" cy="86409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TW" sz="1600" dirty="0"/>
                <a:t>&lt;</a:t>
              </a:r>
              <a:r>
                <a:rPr lang="en-US" altLang="zh-TW" sz="1600" dirty="0" err="1"/>
                <a:t>tr</a:t>
              </a:r>
              <a:r>
                <a:rPr lang="en-US" altLang="zh-TW" sz="1600" dirty="0"/>
                <a:t>&gt;</a:t>
              </a:r>
            </a:p>
            <a:p>
              <a:r>
                <a:rPr lang="en-US" altLang="zh-TW" sz="1600" dirty="0"/>
                <a:t>     </a:t>
              </a:r>
              <a:r>
                <a:rPr lang="en-US" altLang="zh-TW" sz="1600" b="1" dirty="0">
                  <a:solidFill>
                    <a:srgbClr val="FF0000"/>
                  </a:solidFill>
                </a:rPr>
                <a:t>&lt;td&gt;&lt;/td&gt;</a:t>
              </a:r>
            </a:p>
            <a:p>
              <a:r>
                <a:rPr lang="en-US" altLang="zh-TW" sz="1600" dirty="0"/>
                <a:t>&lt;</a:t>
              </a:r>
              <a:r>
                <a:rPr lang="en-US" altLang="zh-TW" sz="1600" dirty="0" err="1"/>
                <a:t>tr</a:t>
              </a:r>
              <a:r>
                <a:rPr lang="en-US" altLang="zh-TW" sz="1600" dirty="0"/>
                <a:t>&gt;</a:t>
              </a:r>
            </a:p>
          </p:txBody>
        </p:sp>
      </p:grpSp>
      <p:sp>
        <p:nvSpPr>
          <p:cNvPr id="65" name="圓角矩形 64"/>
          <p:cNvSpPr/>
          <p:nvPr/>
        </p:nvSpPr>
        <p:spPr>
          <a:xfrm>
            <a:off x="3448192" y="2204864"/>
            <a:ext cx="5117907" cy="504056"/>
          </a:xfrm>
          <a:prstGeom prst="round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rgbClr val="FFFF00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TW" dirty="0"/>
              <a:t>&lt;caption&gt;caption string&lt;/caption&gt;</a:t>
            </a:r>
            <a:endParaRPr lang="zh-TW" altLang="en-US" dirty="0"/>
          </a:p>
        </p:txBody>
      </p:sp>
      <p:sp>
        <p:nvSpPr>
          <p:cNvPr id="67" name="投影片編號版面配置區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C9F2C-E680-4D5A-9CA4-C4A2F295C60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9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寬度與高度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表格的結構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51513" y="1558018"/>
            <a:ext cx="5451639" cy="41954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&lt;caption&gt;:</a:t>
            </a:r>
            <a:r>
              <a:rPr lang="zh-TW" altLang="en-US" dirty="0" smtClean="0"/>
              <a:t>表格標題元素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&lt;</a:t>
            </a:r>
            <a:r>
              <a:rPr lang="en-US" altLang="zh-TW" dirty="0" err="1" smtClean="0"/>
              <a:t>thead</a:t>
            </a:r>
            <a:r>
              <a:rPr lang="en-US" altLang="zh-TW" dirty="0" smtClean="0"/>
              <a:t>&gt;:</a:t>
            </a:r>
            <a:r>
              <a:rPr lang="zh-TW" altLang="en-US" dirty="0" smtClean="0"/>
              <a:t>表頭元素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每個表格只能有一個</a:t>
            </a:r>
            <a:r>
              <a:rPr lang="en-US" altLang="zh-TW" dirty="0" smtClean="0"/>
              <a:t>)(ex:</a:t>
            </a:r>
            <a:r>
              <a:rPr lang="zh-TW" altLang="en-US" dirty="0" smtClean="0"/>
              <a:t>欄位名稱</a:t>
            </a:r>
            <a:r>
              <a:rPr lang="en-US" altLang="zh-TW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&lt;</a:t>
            </a:r>
            <a:r>
              <a:rPr lang="en-US" altLang="zh-TW" dirty="0" err="1" smtClean="0"/>
              <a:t>tbody</a:t>
            </a:r>
            <a:r>
              <a:rPr lang="en-US" altLang="zh-TW" dirty="0" smtClean="0"/>
              <a:t>&gt;:</a:t>
            </a:r>
            <a:r>
              <a:rPr lang="zh-TW" altLang="en-US" dirty="0" smtClean="0"/>
              <a:t>表身元素</a:t>
            </a:r>
            <a:r>
              <a:rPr lang="en-US" altLang="zh-TW" dirty="0" smtClean="0"/>
              <a:t>(</a:t>
            </a:r>
            <a:r>
              <a:rPr lang="zh-TW" altLang="en-US" dirty="0" smtClean="0"/>
              <a:t>表格的內容</a:t>
            </a:r>
            <a:r>
              <a:rPr lang="en-US" altLang="zh-TW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&lt;</a:t>
            </a:r>
            <a:r>
              <a:rPr lang="en-US" altLang="zh-TW" dirty="0" err="1" smtClean="0"/>
              <a:t>tfoot</a:t>
            </a:r>
            <a:r>
              <a:rPr lang="en-US" altLang="zh-TW" dirty="0" smtClean="0"/>
              <a:t>&gt;:</a:t>
            </a:r>
            <a:r>
              <a:rPr lang="zh-TW" altLang="en-US" dirty="0" smtClean="0"/>
              <a:t>表尾元素</a:t>
            </a:r>
            <a:r>
              <a:rPr lang="en-US" altLang="zh-TW" dirty="0"/>
              <a:t>(</a:t>
            </a:r>
            <a:r>
              <a:rPr lang="zh-TW" altLang="en-US" dirty="0"/>
              <a:t>每個表格只能有一個</a:t>
            </a:r>
            <a:r>
              <a:rPr lang="en-US" altLang="zh-TW" dirty="0" smtClean="0"/>
              <a:t>)(ex:</a:t>
            </a:r>
            <a:r>
              <a:rPr lang="zh-TW" altLang="en-US" b="1" dirty="0" smtClean="0"/>
              <a:t> 報表</a:t>
            </a:r>
            <a:r>
              <a:rPr lang="zh-TW" altLang="en-US" b="1" dirty="0"/>
              <a:t>製作日期，公司</a:t>
            </a:r>
            <a:r>
              <a:rPr lang="zh-TW" altLang="en-US" b="1" dirty="0" smtClean="0"/>
              <a:t>部門資訊</a:t>
            </a:r>
            <a:r>
              <a:rPr lang="en-US" altLang="zh-TW" b="1" dirty="0" smtClean="0"/>
              <a:t>…</a:t>
            </a:r>
            <a:r>
              <a:rPr lang="zh-TW" altLang="en-US" b="1" dirty="0" smtClean="0"/>
              <a:t>等等</a:t>
            </a:r>
            <a:r>
              <a:rPr lang="zh-TW" altLang="en-US" b="1" dirty="0"/>
              <a:t>。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019150" y="1653334"/>
            <a:ext cx="4194280" cy="3600400"/>
            <a:chOff x="1019150" y="1653334"/>
            <a:chExt cx="4194280" cy="36004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9150" y="1653334"/>
              <a:ext cx="4194280" cy="3600400"/>
            </a:xfrm>
            <a:prstGeom prst="rect">
              <a:avLst/>
            </a:prstGeom>
          </p:spPr>
        </p:pic>
        <p:sp>
          <p:nvSpPr>
            <p:cNvPr id="5" name="橢圓 4"/>
            <p:cNvSpPr/>
            <p:nvPr/>
          </p:nvSpPr>
          <p:spPr>
            <a:xfrm>
              <a:off x="3716428" y="2139992"/>
              <a:ext cx="216024" cy="21602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1</a:t>
              </a:r>
              <a:endParaRPr lang="zh-TW" altLang="en-US" sz="1200" b="1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4430855" y="2509787"/>
              <a:ext cx="216024" cy="21602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2</a:t>
              </a:r>
              <a:endParaRPr lang="zh-TW" altLang="en-US" sz="1200" b="1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4473147" y="3158869"/>
              <a:ext cx="182860" cy="19469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3</a:t>
              </a:r>
              <a:endParaRPr lang="zh-TW" altLang="en-US" sz="1200" b="1" dirty="0"/>
            </a:p>
          </p:txBody>
        </p:sp>
        <p:sp>
          <p:nvSpPr>
            <p:cNvPr id="10" name="直線圖說文字 1 9"/>
            <p:cNvSpPr/>
            <p:nvPr/>
          </p:nvSpPr>
          <p:spPr>
            <a:xfrm rot="10800000">
              <a:off x="1196148" y="2780372"/>
              <a:ext cx="2736304" cy="951686"/>
            </a:xfrm>
            <a:prstGeom prst="borderCallout1">
              <a:avLst>
                <a:gd name="adj1" fmla="val 50717"/>
                <a:gd name="adj2" fmla="val -249"/>
                <a:gd name="adj3" fmla="val 49885"/>
                <a:gd name="adj4" fmla="val -15784"/>
              </a:avLst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" name="直線圖說文字 1 10"/>
            <p:cNvSpPr/>
            <p:nvPr/>
          </p:nvSpPr>
          <p:spPr>
            <a:xfrm rot="10800000">
              <a:off x="1180982" y="2474694"/>
              <a:ext cx="2751470" cy="321101"/>
            </a:xfrm>
            <a:prstGeom prst="borderCallout1">
              <a:avLst>
                <a:gd name="adj1" fmla="val 50717"/>
                <a:gd name="adj2" fmla="val -1719"/>
                <a:gd name="adj3" fmla="val 62896"/>
                <a:gd name="adj4" fmla="val -13347"/>
              </a:avLst>
            </a:prstGeom>
            <a:noFill/>
            <a:ln w="57150">
              <a:solidFill>
                <a:srgbClr val="0094D4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直線圖說文字 1 11"/>
            <p:cNvSpPr/>
            <p:nvPr/>
          </p:nvSpPr>
          <p:spPr>
            <a:xfrm rot="10800000">
              <a:off x="1196148" y="3786554"/>
              <a:ext cx="2736304" cy="251183"/>
            </a:xfrm>
            <a:prstGeom prst="borderCallout1">
              <a:avLst>
                <a:gd name="adj1" fmla="val 50717"/>
                <a:gd name="adj2" fmla="val -249"/>
                <a:gd name="adj3" fmla="val 51520"/>
                <a:gd name="adj4" fmla="val -12651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4390076" y="3732058"/>
              <a:ext cx="182860" cy="19469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/>
                <a:t>4</a:t>
              </a:r>
              <a:endParaRPr lang="zh-TW" altLang="en-US" sz="1200" b="1" dirty="0"/>
            </a:p>
          </p:txBody>
        </p:sp>
      </p:grp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C9F2C-E680-4D5A-9CA4-C4A2F295C60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表格的基本元</a:t>
            </a:r>
            <a:r>
              <a:rPr lang="zh-TW" altLang="en-US" sz="4000" dirty="0"/>
              <a:t>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/>
            <a:r>
              <a:rPr lang="en-US" altLang="zh-TW" sz="2400" b="1" dirty="0">
                <a:solidFill>
                  <a:srgbClr val="FF0000"/>
                </a:solidFill>
              </a:rPr>
              <a:t>&lt;</a:t>
            </a:r>
            <a:r>
              <a:rPr lang="en-US" altLang="zh-TW" sz="2400" b="1" dirty="0" err="1">
                <a:solidFill>
                  <a:srgbClr val="FF0000"/>
                </a:solidFill>
              </a:rPr>
              <a:t>th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&gt;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 </a:t>
            </a:r>
            <a:r>
              <a:rPr lang="zh-TW" altLang="en-US" dirty="0"/>
              <a:t>表頭 </a:t>
            </a:r>
            <a:r>
              <a:rPr lang="en-US" altLang="zh-TW" dirty="0"/>
              <a:t>(</a:t>
            </a:r>
            <a:r>
              <a:rPr lang="zh-TW" altLang="en-US" dirty="0"/>
              <a:t>原文為 </a:t>
            </a:r>
            <a:r>
              <a:rPr lang="en-US" altLang="zh-TW" dirty="0"/>
              <a:t>Table + Header (</a:t>
            </a:r>
            <a:r>
              <a:rPr lang="zh-TW" altLang="en-US" dirty="0"/>
              <a:t>標題</a:t>
            </a:r>
            <a:r>
              <a:rPr lang="en-US" altLang="zh-TW" dirty="0"/>
              <a:t>))</a:t>
            </a:r>
            <a:r>
              <a:rPr lang="zh-TW" altLang="en-US" dirty="0"/>
              <a:t>，指表格的標題。通常存在</a:t>
            </a:r>
            <a:r>
              <a:rPr lang="en-US" altLang="zh-TW" dirty="0"/>
              <a:t>&lt;</a:t>
            </a:r>
            <a:r>
              <a:rPr lang="en-US" altLang="zh-TW" dirty="0" err="1"/>
              <a:t>thead</a:t>
            </a:r>
            <a:r>
              <a:rPr lang="en-US" altLang="zh-TW" dirty="0"/>
              <a:t>&gt;</a:t>
            </a:r>
            <a:r>
              <a:rPr lang="zh-TW" altLang="en-US" dirty="0"/>
              <a:t>區塊內，</a:t>
            </a:r>
            <a:endParaRPr lang="en-US" altLang="zh-TW" dirty="0"/>
          </a:p>
          <a:p>
            <a:r>
              <a:rPr lang="en-US" altLang="zh-TW" sz="2400" b="1" dirty="0">
                <a:solidFill>
                  <a:srgbClr val="FF0000"/>
                </a:solidFill>
              </a:rPr>
              <a:t>&lt;</a:t>
            </a:r>
            <a:r>
              <a:rPr lang="en-US" altLang="zh-TW" sz="2400" b="1" dirty="0" err="1">
                <a:solidFill>
                  <a:srgbClr val="FF0000"/>
                </a:solidFill>
              </a:rPr>
              <a:t>tr</a:t>
            </a:r>
            <a:r>
              <a:rPr lang="en-US" altLang="zh-TW" sz="2400" b="1" dirty="0">
                <a:solidFill>
                  <a:srgbClr val="FF0000"/>
                </a:solidFill>
              </a:rPr>
              <a:t>&gt;:</a:t>
            </a:r>
            <a:r>
              <a:rPr lang="zh-TW" altLang="en-US" dirty="0"/>
              <a:t>表格列 </a:t>
            </a:r>
            <a:r>
              <a:rPr lang="en-US" altLang="zh-TW" dirty="0"/>
              <a:t>(&lt;</a:t>
            </a:r>
            <a:r>
              <a:rPr lang="en-US" altLang="zh-TW" dirty="0" err="1"/>
              <a:t>tr</a:t>
            </a:r>
            <a:r>
              <a:rPr lang="en-US" altLang="zh-TW" dirty="0"/>
              <a:t>&gt;</a:t>
            </a:r>
            <a:r>
              <a:rPr lang="zh-TW" altLang="en-US" dirty="0"/>
              <a:t>是英文組合字，原文為 </a:t>
            </a:r>
            <a:r>
              <a:rPr lang="en-US" altLang="zh-TW" dirty="0"/>
              <a:t>Table Row</a:t>
            </a:r>
            <a:r>
              <a:rPr lang="zh-TW" altLang="en-US" dirty="0"/>
              <a:t>，是指這個表格的列位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en-US" altLang="zh-TW" sz="2400" b="1" dirty="0">
                <a:solidFill>
                  <a:srgbClr val="FF0000"/>
                </a:solidFill>
              </a:rPr>
              <a:t>&lt;td&gt;:</a:t>
            </a:r>
            <a:r>
              <a:rPr lang="zh-TW" altLang="en-US" dirty="0" smtClean="0"/>
              <a:t>表格</a:t>
            </a:r>
            <a:r>
              <a:rPr lang="zh-TW" altLang="en-US" dirty="0"/>
              <a:t>欄 </a:t>
            </a:r>
            <a:r>
              <a:rPr lang="en-US" altLang="zh-TW" dirty="0"/>
              <a:t>(&lt;td&gt;</a:t>
            </a:r>
            <a:r>
              <a:rPr lang="zh-TW" altLang="en-US" dirty="0"/>
              <a:t>是英文組合字，原文為 </a:t>
            </a:r>
            <a:r>
              <a:rPr lang="en-US" altLang="zh-TW" dirty="0"/>
              <a:t>Table Data</a:t>
            </a:r>
            <a:r>
              <a:rPr lang="zh-TW" altLang="en-US" dirty="0"/>
              <a:t>，表格資料格的內容欄位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C9F2C-E680-4D5A-9CA4-C4A2F295C60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3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表格製作</a:t>
            </a:r>
            <a:r>
              <a:rPr lang="zh-TW" altLang="en-US" sz="4000" dirty="0" smtClean="0"/>
              <a:t>的建</a:t>
            </a:r>
            <a:r>
              <a:rPr lang="zh-TW" altLang="en-US" sz="4000" dirty="0"/>
              <a:t>議</a:t>
            </a:r>
            <a:r>
              <a:rPr lang="zh-TW" altLang="en-US" sz="4000" dirty="0" smtClean="0"/>
              <a:t>步驟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1956" y="1075268"/>
            <a:ext cx="10131425" cy="4276726"/>
          </a:xfrm>
        </p:spPr>
        <p:txBody>
          <a:bodyPr>
            <a:no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zh-TW" altLang="en-US" dirty="0" smtClean="0"/>
              <a:t>定義</a:t>
            </a:r>
            <a:r>
              <a:rPr lang="zh-TW" altLang="en-US" dirty="0"/>
              <a:t>表格標籤</a:t>
            </a:r>
            <a:r>
              <a:rPr lang="en-US" altLang="zh-TW" dirty="0"/>
              <a:t>&lt;table&gt;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定義表格標題</a:t>
            </a:r>
            <a:r>
              <a:rPr lang="en-US" altLang="zh-TW" dirty="0"/>
              <a:t>&lt;caption&gt;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定義表頭</a:t>
            </a:r>
            <a:r>
              <a:rPr lang="en-US" altLang="zh-TW" dirty="0"/>
              <a:t>&lt;</a:t>
            </a:r>
            <a:r>
              <a:rPr lang="en-US" altLang="zh-TW" dirty="0" err="1"/>
              <a:t>thead</a:t>
            </a:r>
            <a:r>
              <a:rPr lang="en-US" altLang="zh-TW" dirty="0"/>
              <a:t>&gt;</a:t>
            </a:r>
          </a:p>
          <a:p>
            <a:pPr lvl="2"/>
            <a:r>
              <a:rPr lang="zh-TW" altLang="en-US" dirty="0"/>
              <a:t>定義表頭的列</a:t>
            </a:r>
            <a:r>
              <a:rPr lang="en-US" altLang="zh-TW" dirty="0"/>
              <a:t>&lt;</a:t>
            </a:r>
            <a:r>
              <a:rPr lang="en-US" altLang="zh-TW" dirty="0" err="1"/>
              <a:t>tr</a:t>
            </a:r>
            <a:r>
              <a:rPr lang="en-US" altLang="zh-TW" dirty="0"/>
              <a:t>&gt;</a:t>
            </a:r>
          </a:p>
          <a:p>
            <a:pPr lvl="2"/>
            <a:r>
              <a:rPr lang="zh-TW" altLang="en-US" dirty="0"/>
              <a:t>定義表頭</a:t>
            </a:r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</a:t>
            </a:r>
            <a:endParaRPr lang="zh-TW" altLang="en-US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定義格內容</a:t>
            </a:r>
            <a:r>
              <a:rPr lang="en-US" altLang="zh-TW" dirty="0"/>
              <a:t>&lt;</a:t>
            </a:r>
            <a:r>
              <a:rPr lang="en-US" altLang="zh-TW" dirty="0" err="1"/>
              <a:t>tbody</a:t>
            </a:r>
            <a:r>
              <a:rPr lang="en-US" altLang="zh-TW" dirty="0"/>
              <a:t>&gt;</a:t>
            </a:r>
          </a:p>
          <a:p>
            <a:pPr lvl="2"/>
            <a:r>
              <a:rPr lang="zh-TW" altLang="en-US" dirty="0"/>
              <a:t>定義表格列 </a:t>
            </a:r>
            <a:r>
              <a:rPr lang="en-US" altLang="zh-TW" dirty="0"/>
              <a:t>&lt;</a:t>
            </a:r>
            <a:r>
              <a:rPr lang="en-US" altLang="zh-TW" dirty="0" err="1"/>
              <a:t>tr</a:t>
            </a:r>
            <a:r>
              <a:rPr lang="en-US" altLang="zh-TW" dirty="0"/>
              <a:t>&gt;</a:t>
            </a:r>
          </a:p>
          <a:p>
            <a:pPr lvl="2"/>
            <a:r>
              <a:rPr lang="zh-TW" altLang="en-US" dirty="0"/>
              <a:t>定義表格欄</a:t>
            </a:r>
            <a:r>
              <a:rPr lang="en-US" altLang="zh-TW" dirty="0"/>
              <a:t>&lt;td&gt;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定義表尾</a:t>
            </a:r>
            <a:r>
              <a:rPr lang="en-US" altLang="zh-TW" dirty="0"/>
              <a:t>&lt;</a:t>
            </a:r>
            <a:r>
              <a:rPr lang="en-US" altLang="zh-TW" dirty="0" err="1"/>
              <a:t>tfoot</a:t>
            </a:r>
            <a:r>
              <a:rPr lang="en-US" altLang="zh-TW" dirty="0" smtClean="0"/>
              <a:t>&gt;</a:t>
            </a:r>
          </a:p>
          <a:p>
            <a:pPr lvl="2"/>
            <a:r>
              <a:rPr lang="zh-TW" altLang="en-US" dirty="0"/>
              <a:t>定義表格列 </a:t>
            </a:r>
            <a:r>
              <a:rPr lang="en-US" altLang="zh-TW" dirty="0"/>
              <a:t>&lt;</a:t>
            </a:r>
            <a:r>
              <a:rPr lang="en-US" altLang="zh-TW" dirty="0" err="1"/>
              <a:t>tr</a:t>
            </a:r>
            <a:r>
              <a:rPr lang="en-US" altLang="zh-TW" dirty="0"/>
              <a:t>&gt;</a:t>
            </a:r>
          </a:p>
          <a:p>
            <a:pPr lvl="2"/>
            <a:r>
              <a:rPr lang="zh-TW" altLang="en-US" dirty="0"/>
              <a:t>定義表格欄</a:t>
            </a:r>
            <a:r>
              <a:rPr lang="en-US" altLang="zh-TW" dirty="0"/>
              <a:t>&lt;td&gt;</a:t>
            </a:r>
            <a:endParaRPr lang="en-US" altLang="zh-TW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 smtClean="0"/>
              <a:t>填入各欄位的內容</a:t>
            </a:r>
            <a:endParaRPr lang="en-US" altLang="zh-TW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 smtClean="0"/>
              <a:t>設定表格格</a:t>
            </a:r>
            <a:r>
              <a:rPr lang="zh-TW" altLang="en-US" dirty="0"/>
              <a:t>式</a:t>
            </a:r>
            <a:endParaRPr lang="en-US" altLang="zh-TW" dirty="0"/>
          </a:p>
          <a:p>
            <a:pPr lvl="2"/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C9F2C-E680-4D5A-9CA4-C4A2F295C60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839369" y="1254231"/>
            <a:ext cx="6333785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表格編輯秘訣</a:t>
            </a:r>
            <a:r>
              <a:rPr lang="en-US" altLang="zh-TW" dirty="0" smtClean="0"/>
              <a:t>1:</a:t>
            </a:r>
            <a:r>
              <a:rPr lang="zh-TW" altLang="en-US" dirty="0" smtClean="0"/>
              <a:t>直欄</a:t>
            </a:r>
            <a:r>
              <a:rPr lang="en-US" altLang="zh-TW" dirty="0" smtClean="0"/>
              <a:t>&lt;td&gt;</a:t>
            </a:r>
            <a:r>
              <a:rPr lang="zh-TW" altLang="en-US" dirty="0" smtClean="0"/>
              <a:t>橫列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tr</a:t>
            </a:r>
            <a:r>
              <a:rPr lang="en-US" altLang="zh-TW" dirty="0" smtClean="0"/>
              <a:t>&gt;</a:t>
            </a:r>
          </a:p>
          <a:p>
            <a:r>
              <a:rPr lang="zh-TW" altLang="en-US" dirty="0" smtClean="0"/>
              <a:t>表格編輯秘訣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：有幾欄就有幾組</a:t>
            </a:r>
            <a:r>
              <a:rPr lang="en-US" altLang="zh-TW" dirty="0" smtClean="0"/>
              <a:t>&lt;td&gt;</a:t>
            </a:r>
            <a:r>
              <a:rPr lang="zh-TW" altLang="en-US" dirty="0" smtClean="0"/>
              <a:t>，有幾列就有幾組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tr</a:t>
            </a:r>
            <a:r>
              <a:rPr lang="en-US" altLang="zh-TW" dirty="0" smtClean="0"/>
              <a:t>&gt;</a:t>
            </a:r>
          </a:p>
          <a:p>
            <a:r>
              <a:rPr lang="zh-TW" altLang="en-US" dirty="0" smtClean="0"/>
              <a:t>表格編輯秘訣</a:t>
            </a:r>
            <a:r>
              <a:rPr lang="en-US" altLang="zh-TW" dirty="0" smtClean="0"/>
              <a:t>3</a:t>
            </a:r>
            <a:r>
              <a:rPr lang="zh-TW" altLang="en-US" dirty="0" smtClean="0"/>
              <a:t>：先做設定，再做</a:t>
            </a:r>
            <a:r>
              <a:rPr lang="zh-TW" altLang="en-US" dirty="0"/>
              <a:t>合併</a:t>
            </a:r>
          </a:p>
        </p:txBody>
      </p:sp>
    </p:spTree>
    <p:extLst>
      <p:ext uri="{BB962C8B-B14F-4D97-AF65-F5344CB8AC3E}">
        <p14:creationId xmlns:p14="http://schemas.microsoft.com/office/powerpoint/2010/main" val="229815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表格屬性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1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框</a:t>
            </a:r>
            <a:r>
              <a:rPr lang="zh-TW" altLang="en-US" dirty="0"/>
              <a:t>線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143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表格寬度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當中，有許多屬性都是通用的，例如 背景設定</a:t>
            </a:r>
            <a:r>
              <a:rPr lang="en-US" altLang="zh-TW" dirty="0" smtClean="0"/>
              <a:t>(Backgrounds) </a:t>
            </a:r>
            <a:r>
              <a:rPr lang="zh-TW" altLang="en-US" dirty="0" smtClean="0"/>
              <a:t>的相關屬性，因此質這邊將不在重複說明，若有不清楚的部分，請參考前面幾個章節，或是</a:t>
            </a:r>
            <a:r>
              <a:rPr lang="en-US" altLang="zh-TW" dirty="0" smtClean="0"/>
              <a:t>W3CSchool</a:t>
            </a:r>
            <a:r>
              <a:rPr lang="zh-TW" altLang="en-US" dirty="0" smtClean="0"/>
              <a:t>的相關屬性頁面說明</a:t>
            </a:r>
            <a:endParaRPr lang="en-US" altLang="zh-TW" dirty="0" smtClean="0"/>
          </a:p>
          <a:p>
            <a:r>
              <a:rPr lang="en-US" altLang="zh-TW" dirty="0" smtClean="0"/>
              <a:t>CSS</a:t>
            </a:r>
            <a:r>
              <a:rPr lang="zh-TW" altLang="en-US" dirty="0" smtClean="0"/>
              <a:t>當中，表格寬度，與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屬性相同，都是用</a:t>
            </a:r>
            <a:r>
              <a:rPr lang="en-US" altLang="zh-TW" sz="2800" dirty="0" smtClean="0">
                <a:solidFill>
                  <a:srgbClr val="FFFF00"/>
                </a:solidFill>
              </a:rPr>
              <a:t>Width</a:t>
            </a:r>
          </a:p>
          <a:p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1957" y="3340623"/>
            <a:ext cx="4193958" cy="83099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92D050"/>
                </a:solidFill>
                <a:latin typeface="Courier" pitchFamily="-102" charset="0"/>
              </a:defRPr>
            </a:lvl1pPr>
          </a:lstStyle>
          <a:p>
            <a:r>
              <a:rPr lang="en-US" altLang="zh-TW" dirty="0"/>
              <a:t>&lt;table width=“300</a:t>
            </a:r>
            <a:r>
              <a:rPr lang="en-US" altLang="zh-TW" dirty="0"/>
              <a:t>”&gt; </a:t>
            </a:r>
            <a:endParaRPr lang="en-US" altLang="zh-TW" dirty="0" smtClean="0"/>
          </a:p>
          <a:p>
            <a:r>
              <a:rPr lang="en-US" altLang="zh-TW" dirty="0" smtClean="0"/>
              <a:t>&lt;</a:t>
            </a:r>
            <a:r>
              <a:rPr lang="en-US" altLang="zh-TW" dirty="0"/>
              <a:t>table width=75%&gt;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113557" y="3340622"/>
            <a:ext cx="4193958" cy="83099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92D050"/>
                </a:solidFill>
                <a:latin typeface="Courier" pitchFamily="-102" charset="0"/>
              </a:defRPr>
            </a:lvl1pPr>
          </a:lstStyle>
          <a:p>
            <a:r>
              <a:rPr lang="en-US" altLang="zh-TW" dirty="0" smtClean="0"/>
              <a:t>Span{width</a:t>
            </a:r>
            <a:r>
              <a:rPr lang="en-US" altLang="zh-TW" dirty="0"/>
              <a:t>=“</a:t>
            </a:r>
            <a:r>
              <a:rPr lang="en-US" altLang="zh-TW" dirty="0" smtClean="0">
                <a:solidFill>
                  <a:srgbClr val="FFFF00"/>
                </a:solidFill>
              </a:rPr>
              <a:t>300px</a:t>
            </a:r>
            <a:r>
              <a:rPr lang="en-US" altLang="zh-TW" dirty="0" smtClean="0"/>
              <a:t>”} </a:t>
            </a:r>
          </a:p>
          <a:p>
            <a:r>
              <a:rPr lang="en-US" altLang="zh-TW" dirty="0" smtClean="0"/>
              <a:t>Span{width: </a:t>
            </a:r>
            <a:r>
              <a:rPr lang="en-US" altLang="zh-TW" dirty="0" smtClean="0">
                <a:solidFill>
                  <a:srgbClr val="FFFF00"/>
                </a:solidFill>
              </a:rPr>
              <a:t>75%</a:t>
            </a:r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5372071" y="3652838"/>
            <a:ext cx="379442" cy="259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153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 smtClean="0"/>
              <a:t>『</a:t>
            </a:r>
            <a:r>
              <a:rPr lang="zh-TW" altLang="en-US" sz="4400" dirty="0"/>
              <a:t>外框線</a:t>
            </a:r>
            <a:r>
              <a:rPr lang="en-US" altLang="zh-TW" sz="4400" dirty="0"/>
              <a:t>』</a:t>
            </a:r>
            <a:r>
              <a:rPr lang="zh-TW" altLang="en-US" sz="4400" dirty="0"/>
              <a:t>與</a:t>
            </a:r>
            <a:r>
              <a:rPr lang="en-US" altLang="zh-TW" sz="4400" dirty="0"/>
              <a:t>『</a:t>
            </a:r>
            <a:r>
              <a:rPr lang="zh-TW" altLang="en-US" sz="4400" dirty="0"/>
              <a:t>資料欄位框線</a:t>
            </a:r>
            <a:r>
              <a:rPr lang="en-US" altLang="zh-TW" sz="4400" dirty="0"/>
              <a:t>』</a:t>
            </a:r>
            <a:endParaRPr lang="zh-TW" altLang="en-US" dirty="0"/>
          </a:p>
        </p:txBody>
      </p:sp>
      <p:sp>
        <p:nvSpPr>
          <p:cNvPr id="96258" name="Rectangle 2"/>
          <p:cNvSpPr>
            <a:spLocks noGrp="1" noChangeArrowheads="1"/>
          </p:cNvSpPr>
          <p:nvPr>
            <p:ph idx="1"/>
          </p:nvPr>
        </p:nvSpPr>
        <p:spPr>
          <a:xfrm>
            <a:off x="536331" y="1233121"/>
            <a:ext cx="10131425" cy="4276726"/>
          </a:xfrm>
          <a:noFill/>
          <a:ln/>
        </p:spPr>
        <p:txBody>
          <a:bodyPr/>
          <a:lstStyle/>
          <a:p>
            <a:r>
              <a:rPr lang="zh-TW" altLang="en-US" dirty="0"/>
              <a:t>相信在大多數人的認知中</a:t>
            </a:r>
            <a:r>
              <a:rPr lang="en-US" altLang="zh-TW" dirty="0"/>
              <a:t>, </a:t>
            </a:r>
            <a:r>
              <a:rPr lang="zh-TW" altLang="en-US" dirty="0"/>
              <a:t>一份表格應該是有框線的</a:t>
            </a:r>
            <a:r>
              <a:rPr lang="en-US" altLang="zh-TW" dirty="0"/>
              <a:t>, </a:t>
            </a:r>
            <a:r>
              <a:rPr lang="zh-TW" altLang="en-US" dirty="0"/>
              <a:t>以便於閱讀。所以先前我們加入了圖形和文字之後</a:t>
            </a:r>
            <a:r>
              <a:rPr lang="en-US" altLang="zh-TW" dirty="0"/>
              <a:t>, </a:t>
            </a:r>
            <a:r>
              <a:rPr lang="zh-TW" altLang="en-US" dirty="0"/>
              <a:t>現在要來為表格加上框線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/>
              <a:t>CSS </a:t>
            </a:r>
            <a:r>
              <a:rPr lang="zh-TW" altLang="en-US" dirty="0"/>
              <a:t>將表格框線區分為</a:t>
            </a:r>
            <a:r>
              <a:rPr lang="en-US" altLang="zh-TW" dirty="0"/>
              <a:t>『</a:t>
            </a:r>
            <a:r>
              <a:rPr lang="zh-TW" altLang="en-US" dirty="0"/>
              <a:t>外框線</a:t>
            </a:r>
            <a:r>
              <a:rPr lang="en-US" altLang="zh-TW" dirty="0"/>
              <a:t>』</a:t>
            </a:r>
            <a:r>
              <a:rPr lang="zh-TW" altLang="en-US" dirty="0"/>
              <a:t>和</a:t>
            </a:r>
            <a:r>
              <a:rPr lang="en-US" altLang="zh-TW" dirty="0"/>
              <a:t>『</a:t>
            </a:r>
            <a:r>
              <a:rPr lang="zh-TW" altLang="en-US" dirty="0"/>
              <a:t>資料欄位框線</a:t>
            </a:r>
            <a:r>
              <a:rPr lang="en-US" altLang="zh-TW" dirty="0"/>
              <a:t>』</a:t>
            </a:r>
            <a:r>
              <a:rPr lang="zh-TW" altLang="en-US" dirty="0"/>
              <a:t>兩種</a:t>
            </a:r>
            <a:r>
              <a:rPr lang="en-US" altLang="zh-TW" dirty="0"/>
              <a:t>, </a:t>
            </a:r>
            <a:r>
              <a:rPr lang="zh-TW" altLang="en-US" dirty="0"/>
              <a:t>而且兩者可以完全獨立顯示、各有不同的面貌</a:t>
            </a:r>
            <a:r>
              <a:rPr lang="en-US" altLang="zh-TW" dirty="0"/>
              <a:t>, </a:t>
            </a:r>
            <a:r>
              <a:rPr lang="zh-TW" altLang="en-US" dirty="0"/>
              <a:t>例如：</a:t>
            </a:r>
          </a:p>
          <a:p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17" y="3083558"/>
            <a:ext cx="6013946" cy="350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9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4" algn="l" defTabSz="457200" rtl="0">
              <a:spcBef>
                <a:spcPct val="0"/>
              </a:spcBef>
            </a:pPr>
            <a:r>
              <a:rPr lang="zh-TW" altLang="en-US" sz="4000" spc="-1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表格的寬度、儲存格文字對其</a:t>
            </a:r>
            <a:r>
              <a:rPr lang="zh-TW" altLang="en-US" sz="4000" spc="-1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C9F2C-E680-4D5A-9CA4-C4A2F295C60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886769" y="1335279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u"/>
            </a:pPr>
            <a:r>
              <a:rPr lang="zh-TW" altLang="en-US" dirty="0"/>
              <a:t>設定表格</a:t>
            </a:r>
            <a:r>
              <a:rPr lang="zh-TW" altLang="en-US" dirty="0" smtClean="0"/>
              <a:t>寬度 </a:t>
            </a:r>
            <a:r>
              <a:rPr lang="en-US" altLang="zh-TW" dirty="0" smtClean="0"/>
              <a:t>(HTML)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86769" y="2908358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u"/>
            </a:pPr>
            <a:r>
              <a:rPr lang="zh-TW" altLang="en-US" dirty="0"/>
              <a:t>設定表格對齊方式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327611" y="3447948"/>
            <a:ext cx="7147672" cy="46166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92D050"/>
                </a:solidFill>
                <a:latin typeface="Courier" pitchFamily="-102" charset="0"/>
              </a:defRPr>
            </a:lvl1pPr>
          </a:lstStyle>
          <a:p>
            <a:r>
              <a:rPr lang="en-US" altLang="zh-TW" dirty="0"/>
              <a:t>&lt;table align=“center”&gt;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002296" y="1863516"/>
            <a:ext cx="7147672" cy="83099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92D050"/>
                </a:solidFill>
                <a:latin typeface="Courier" pitchFamily="-102" charset="0"/>
              </a:defRPr>
            </a:lvl1pPr>
          </a:lstStyle>
          <a:p>
            <a:r>
              <a:rPr lang="en-US" altLang="zh-TW" dirty="0"/>
              <a:t>&lt;table width=“300</a:t>
            </a:r>
            <a:r>
              <a:rPr lang="en-US" altLang="zh-TW" dirty="0"/>
              <a:t>”&gt; </a:t>
            </a:r>
            <a:endParaRPr lang="en-US" altLang="zh-TW" dirty="0" smtClean="0"/>
          </a:p>
          <a:p>
            <a:r>
              <a:rPr lang="en-US" altLang="zh-TW" dirty="0" smtClean="0"/>
              <a:t>&lt;</a:t>
            </a:r>
            <a:r>
              <a:rPr lang="en-US" altLang="zh-TW" dirty="0"/>
              <a:t>table width=75%&gt;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6191453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表格的對齊方式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 smtClean="0"/>
              <a:t>&lt;table&gt; </a:t>
            </a:r>
            <a:r>
              <a:rPr lang="zh-TW" altLang="en-US" dirty="0" smtClean="0"/>
              <a:t>元素的</a:t>
            </a:r>
            <a:r>
              <a:rPr lang="en-US" altLang="zh-TW" dirty="0" smtClean="0"/>
              <a:t>align </a:t>
            </a:r>
            <a:r>
              <a:rPr lang="zh-TW" altLang="en-US" dirty="0" smtClean="0"/>
              <a:t>屬性提供了</a:t>
            </a:r>
            <a:r>
              <a:rPr lang="en-US" altLang="zh-TW" dirty="0" smtClean="0"/>
              <a:t>left ( </a:t>
            </a:r>
            <a:r>
              <a:rPr lang="zh-TW" altLang="en-US" dirty="0" smtClean="0"/>
              <a:t>靠左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center ( </a:t>
            </a:r>
            <a:r>
              <a:rPr lang="zh-TW" altLang="en-US" dirty="0" smtClean="0"/>
              <a:t>置中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right ( </a:t>
            </a:r>
            <a:r>
              <a:rPr lang="zh-TW" altLang="en-US" dirty="0" smtClean="0"/>
              <a:t>靠右</a:t>
            </a:r>
            <a:r>
              <a:rPr lang="en-US" altLang="zh-TW" dirty="0" smtClean="0"/>
              <a:t>) </a:t>
            </a:r>
            <a:r>
              <a:rPr lang="zh-TW" altLang="en-US" dirty="0" smtClean="0"/>
              <a:t>等對齊方式，例如：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C9F2C-E680-4D5A-9CA4-C4A2F295C60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944225" y="6380163"/>
            <a:ext cx="1247775" cy="317500"/>
          </a:xfrm>
        </p:spPr>
        <p:txBody>
          <a:bodyPr>
            <a:noAutofit/>
          </a:bodyPr>
          <a:lstStyle/>
          <a:p>
            <a:r>
              <a:rPr lang="en-US" altLang="zh-TW" sz="1000" dirty="0"/>
              <a:t>P.6-12~13</a:t>
            </a:r>
          </a:p>
        </p:txBody>
      </p:sp>
      <p:sp>
        <p:nvSpPr>
          <p:cNvPr id="5" name="矩形 4"/>
          <p:cNvSpPr/>
          <p:nvPr/>
        </p:nvSpPr>
        <p:spPr>
          <a:xfrm>
            <a:off x="6023992" y="2564905"/>
            <a:ext cx="36724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&lt;table border="1" align="left"&gt;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&lt;table border="1" align="center"&gt;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&lt;table border="1" align="right"&gt;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7446" y="2222309"/>
            <a:ext cx="2991309" cy="435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9964929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表格的寬度設定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依像素設定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要定義表格的寬度，可使用百分比與像素來進行設定。</a:t>
            </a:r>
            <a:endParaRPr lang="en-US" altLang="zh-TW" dirty="0" smtClean="0"/>
          </a:p>
          <a:p>
            <a:r>
              <a:rPr lang="zh-TW" altLang="en-US" dirty="0" smtClean="0"/>
              <a:t>若使用像素來進行設定，則表格的大小並不會隨著視窗縮放而改變</a:t>
            </a:r>
            <a:endParaRPr lang="en-US" altLang="zh-TW" dirty="0" smtClean="0"/>
          </a:p>
          <a:p>
            <a:r>
              <a:rPr lang="zh-TW" altLang="en-US" dirty="0" smtClean="0"/>
              <a:t>而設定寬度，其實只要設定定其中的一列即可，不需要每一列都設</a:t>
            </a:r>
            <a:r>
              <a:rPr lang="zh-TW" altLang="en-US" dirty="0"/>
              <a:t>定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9785077" y="626340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ex_tablesize_1.html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15" y="3579394"/>
            <a:ext cx="4617910" cy="279505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890" y="1674884"/>
            <a:ext cx="4216045" cy="43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寬度</a:t>
            </a:r>
            <a:r>
              <a:rPr lang="en-US" altLang="zh-TW" dirty="0" smtClean="0"/>
              <a:t>(Width)</a:t>
            </a:r>
            <a:r>
              <a:rPr lang="zh-TW" altLang="en-US" dirty="0" smtClean="0"/>
              <a:t>與高度</a:t>
            </a:r>
            <a:r>
              <a:rPr lang="en-US" altLang="zh-TW" dirty="0" smtClean="0"/>
              <a:t>(height)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80719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在前面的幾個章節，我們已經清楚知道，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中大多數的元素，都是獨立的一個區塊</a:t>
            </a:r>
            <a:endParaRPr lang="en-US" altLang="zh-TW" dirty="0" smtClean="0"/>
          </a:p>
          <a:p>
            <a:r>
              <a:rPr lang="zh-TW" altLang="en-US" dirty="0" smtClean="0"/>
              <a:t>區塊的寬度可用 </a:t>
            </a:r>
            <a:r>
              <a:rPr lang="en-US" altLang="zh-TW" sz="2800" dirty="0" smtClean="0">
                <a:solidFill>
                  <a:srgbClr val="FFFF00"/>
                </a:solidFill>
              </a:rPr>
              <a:t>width</a:t>
            </a:r>
            <a:r>
              <a:rPr lang="zh-TW" altLang="en-US" sz="2800" dirty="0" smtClean="0">
                <a:solidFill>
                  <a:srgbClr val="FFFF00"/>
                </a:solidFill>
              </a:rPr>
              <a:t>，</a:t>
            </a:r>
            <a:r>
              <a:rPr lang="zh-TW" altLang="en-US" dirty="0"/>
              <a:t>高度用</a:t>
            </a:r>
            <a:r>
              <a:rPr lang="zh-TW" altLang="en-US" sz="2800" dirty="0" smtClean="0">
                <a:solidFill>
                  <a:srgbClr val="FFFF00"/>
                </a:solidFill>
              </a:rPr>
              <a:t> </a:t>
            </a:r>
            <a:r>
              <a:rPr lang="en-US" altLang="zh-TW" sz="2800" dirty="0" smtClean="0">
                <a:solidFill>
                  <a:srgbClr val="FFFF00"/>
                </a:solidFill>
              </a:rPr>
              <a:t>Height</a:t>
            </a:r>
          </a:p>
          <a:p>
            <a:r>
              <a:rPr lang="zh-TW" altLang="en-US" dirty="0"/>
              <a:t>單位</a:t>
            </a:r>
            <a:r>
              <a:rPr lang="zh-TW" altLang="en-US" dirty="0" smtClean="0"/>
              <a:t>的部分</a:t>
            </a:r>
            <a:r>
              <a:rPr lang="zh-TW" altLang="en-US" dirty="0"/>
              <a:t>，可用</a:t>
            </a:r>
            <a:r>
              <a:rPr lang="en-US" altLang="zh-TW" sz="2800" dirty="0" err="1" smtClean="0">
                <a:solidFill>
                  <a:srgbClr val="FFFF00"/>
                </a:solidFill>
              </a:rPr>
              <a:t>px</a:t>
            </a:r>
            <a:r>
              <a:rPr lang="zh-TW" altLang="en-US" sz="2800" dirty="0" smtClean="0">
                <a:solidFill>
                  <a:srgbClr val="FFFF00"/>
                </a:solidFill>
              </a:rPr>
              <a:t>、</a:t>
            </a:r>
            <a:r>
              <a:rPr lang="en-US" altLang="zh-TW" sz="2800" dirty="0" err="1" smtClean="0">
                <a:solidFill>
                  <a:srgbClr val="FFFF00"/>
                </a:solidFill>
              </a:rPr>
              <a:t>em</a:t>
            </a:r>
            <a:r>
              <a:rPr lang="zh-TW" altLang="en-US" sz="2800" dirty="0" smtClean="0">
                <a:solidFill>
                  <a:srgbClr val="FFFF00"/>
                </a:solidFill>
              </a:rPr>
              <a:t>與百分比</a:t>
            </a:r>
            <a:endParaRPr lang="en-US" altLang="zh-TW" sz="2800" dirty="0" smtClean="0">
              <a:solidFill>
                <a:srgbClr val="FFFF00"/>
              </a:solidFill>
            </a:endParaRPr>
          </a:p>
          <a:p>
            <a:r>
              <a:rPr lang="zh-TW" altLang="en-US" dirty="0"/>
              <a:t>使用各種單位請注意以下特性：</a:t>
            </a:r>
            <a:endParaRPr lang="en-US" altLang="zh-TW" dirty="0"/>
          </a:p>
          <a:p>
            <a:pPr lvl="1"/>
            <a:r>
              <a:rPr lang="zh-TW" altLang="en-US" dirty="0"/>
              <a:t>百分比：方框尺寸，與瀏覽器視窗是有關係的，且若方框被定義</a:t>
            </a:r>
            <a:r>
              <a:rPr lang="zh-TW" altLang="en-US" dirty="0" smtClean="0"/>
              <a:t>在另一個框當中那其大小會受到依附的方框大小所影響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像素</a:t>
            </a:r>
            <a:r>
              <a:rPr lang="en-US" altLang="zh-TW" dirty="0" smtClean="0"/>
              <a:t>(PX)</a:t>
            </a:r>
            <a:r>
              <a:rPr lang="zh-TW" altLang="en-US" dirty="0" smtClean="0"/>
              <a:t>：可精確控制方框大小，但隨著螢幕解析度或是視窗大小改變，很可能會發生跑版的情形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Em</a:t>
            </a:r>
            <a:r>
              <a:rPr lang="zh-TW" altLang="en-US" dirty="0" smtClean="0"/>
              <a:t>：方框尺寸根據容器大小所決定，</a:t>
            </a:r>
            <a:endParaRPr lang="en-US" altLang="zh-TW" dirty="0" smtClean="0"/>
          </a:p>
          <a:p>
            <a:r>
              <a:rPr lang="zh-TW" altLang="en-US" dirty="0" smtClean="0"/>
              <a:t>由於近來螢幕尺寸的複雜性提高，因此設計時，多半會建議採用百分比或是</a:t>
            </a:r>
            <a:r>
              <a:rPr lang="en-US" altLang="zh-TW" dirty="0" err="1" smtClean="0"/>
              <a:t>em</a:t>
            </a:r>
            <a:r>
              <a:rPr lang="zh-TW" altLang="en-US" dirty="0" smtClean="0"/>
              <a:t>進行單位設定</a:t>
            </a:r>
            <a:endParaRPr lang="en-US" altLang="zh-TW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6614718" y="2022231"/>
            <a:ext cx="4129481" cy="132343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92D050"/>
                </a:solidFill>
                <a:latin typeface="Courier" pitchFamily="-102" charset="0"/>
              </a:defRPr>
            </a:lvl1pPr>
          </a:lstStyle>
          <a:p>
            <a:r>
              <a:rPr lang="en-US" altLang="zh-TW" sz="2000" dirty="0" smtClean="0"/>
              <a:t>Span{</a:t>
            </a:r>
          </a:p>
          <a:p>
            <a:r>
              <a:rPr lang="en-US" altLang="zh-TW" sz="2000" dirty="0" smtClean="0"/>
              <a:t>	</a:t>
            </a:r>
            <a:r>
              <a:rPr lang="en-US" altLang="zh-TW" sz="2000" dirty="0" smtClean="0">
                <a:solidFill>
                  <a:srgbClr val="FF0000"/>
                </a:solidFill>
              </a:rPr>
              <a:t>width:</a:t>
            </a:r>
            <a:r>
              <a:rPr lang="en-US" altLang="zh-TW" sz="2000" dirty="0" smtClean="0"/>
              <a:t>“</a:t>
            </a:r>
            <a:r>
              <a:rPr lang="en-US" altLang="zh-TW" sz="2000" dirty="0" smtClean="0">
                <a:solidFill>
                  <a:srgbClr val="FFFF00"/>
                </a:solidFill>
              </a:rPr>
              <a:t>300px</a:t>
            </a:r>
            <a:r>
              <a:rPr lang="en-US" altLang="zh-TW" sz="2000" dirty="0" smtClean="0"/>
              <a:t>”;</a:t>
            </a:r>
          </a:p>
          <a:p>
            <a:r>
              <a:rPr lang="en-US" altLang="zh-TW" sz="2000" dirty="0" smtClean="0"/>
              <a:t>	</a:t>
            </a:r>
            <a:r>
              <a:rPr lang="en-US" altLang="zh-TW" sz="2000" dirty="0" smtClean="0">
                <a:solidFill>
                  <a:srgbClr val="FF0000"/>
                </a:solidFill>
              </a:rPr>
              <a:t>Height</a:t>
            </a:r>
            <a:r>
              <a:rPr lang="en-US" altLang="zh-TW" sz="2000" dirty="0" smtClean="0"/>
              <a:t>:</a:t>
            </a:r>
            <a:r>
              <a:rPr lang="en-US" altLang="zh-TW" sz="2000" dirty="0" smtClean="0">
                <a:solidFill>
                  <a:srgbClr val="FFFF00"/>
                </a:solidFill>
              </a:rPr>
              <a:t>400px</a:t>
            </a:r>
            <a:r>
              <a:rPr lang="en-US" altLang="zh-TW" sz="2000" dirty="0" smtClean="0"/>
              <a:t>;</a:t>
            </a:r>
          </a:p>
          <a:p>
            <a:r>
              <a:rPr lang="en-US" altLang="zh-TW" sz="2000" dirty="0"/>
              <a:t>	</a:t>
            </a:r>
            <a:r>
              <a:rPr lang="en-US" altLang="zh-TW" sz="2000" dirty="0" smtClean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26002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表格的寬度設定 </a:t>
            </a:r>
            <a:r>
              <a:rPr lang="en-US" altLang="zh-TW" dirty="0"/>
              <a:t>– </a:t>
            </a:r>
            <a:r>
              <a:rPr lang="zh-TW" altLang="en-US" dirty="0" smtClean="0"/>
              <a:t>依百分比設定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若要讓表格可以隨著視窗大小縮放，可使用百分比來進行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r>
              <a:rPr lang="zh-TW" altLang="en-US" dirty="0" smtClean="0"/>
              <a:t>高度設定不適用百分比。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12" name="矩形 11"/>
          <p:cNvSpPr/>
          <p:nvPr/>
        </p:nvSpPr>
        <p:spPr>
          <a:xfrm>
            <a:off x="164827" y="6297628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ex_tablesize</a:t>
            </a:r>
            <a:r>
              <a:rPr lang="zh-TW" altLang="en-US" dirty="0" smtClean="0"/>
              <a:t>_</a:t>
            </a:r>
            <a:r>
              <a:rPr lang="en-US" altLang="zh-TW" dirty="0" smtClean="0"/>
              <a:t>2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404" y="2697979"/>
            <a:ext cx="5076069" cy="280320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57" y="3127729"/>
            <a:ext cx="4833938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表格的寬度設定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改用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設定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8811043" y="6386734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ex_tablesize_css.html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4752975"/>
            <a:ext cx="4562475" cy="10858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85" y="1410642"/>
            <a:ext cx="4533715" cy="383903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8" y="1552575"/>
            <a:ext cx="5503844" cy="29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1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練習二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表格寬度設定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請利用前一個練習，並配合百分比</a:t>
            </a:r>
            <a:r>
              <a:rPr lang="zh-TW" altLang="en-US" dirty="0"/>
              <a:t>的</a:t>
            </a:r>
            <a:r>
              <a:rPr lang="en-US" altLang="zh-TW" dirty="0"/>
              <a:t>CSS</a:t>
            </a:r>
            <a:r>
              <a:rPr lang="zh-TW" altLang="en-US" dirty="0"/>
              <a:t>設定</a:t>
            </a:r>
            <a:r>
              <a:rPr lang="zh-TW" altLang="en-US" dirty="0" smtClean="0"/>
              <a:t>完成如荼的表格</a:t>
            </a:r>
            <a:endParaRPr lang="en-US" altLang="zh-TW" dirty="0" smtClean="0"/>
          </a:p>
          <a:p>
            <a:r>
              <a:rPr lang="zh-TW" altLang="en-US" dirty="0" smtClean="0"/>
              <a:t>表格寬度，請設定成 </a:t>
            </a:r>
            <a:r>
              <a:rPr lang="en-US" altLang="zh-TW" dirty="0" smtClean="0"/>
              <a:t>50%</a:t>
            </a:r>
            <a:r>
              <a:rPr lang="zh-TW" altLang="en-US" dirty="0" smtClean="0"/>
              <a:t>的寬度，整個表格請置於畫面水平位置的正中央</a:t>
            </a:r>
            <a:endParaRPr lang="en-US" altLang="zh-TW" dirty="0" smtClean="0"/>
          </a:p>
          <a:p>
            <a:r>
              <a:rPr lang="zh-TW" altLang="en-US" dirty="0" smtClean="0"/>
              <a:t>個欄位的寬度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Name:50%</a:t>
            </a:r>
          </a:p>
          <a:p>
            <a:pPr lvl="1"/>
            <a:r>
              <a:rPr lang="en-US" altLang="zh-TW" dirty="0" smtClean="0"/>
              <a:t>ID:20%</a:t>
            </a:r>
          </a:p>
          <a:p>
            <a:pPr lvl="1"/>
            <a:r>
              <a:rPr lang="en-US" altLang="zh-TW" dirty="0" smtClean="0"/>
              <a:t>SEX:30%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175954" y="5709405"/>
            <a:ext cx="8345035" cy="73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zh-TW" altLang="en-US" sz="1400" dirty="0"/>
              <a:t>溫馨小提示</a:t>
            </a:r>
            <a:r>
              <a:rPr lang="en-US" altLang="zh-TW" sz="1400" dirty="0" smtClean="0"/>
              <a:t>:</a:t>
            </a:r>
          </a:p>
          <a:p>
            <a:pPr lvl="1"/>
            <a:r>
              <a:rPr lang="en-US" altLang="zh-TW" sz="1400" dirty="0" smtClean="0"/>
              <a:t>1.</a:t>
            </a:r>
            <a:r>
              <a:rPr lang="zh-TW" altLang="en-US" sz="1400" dirty="0" smtClean="0"/>
              <a:t>在</a:t>
            </a:r>
            <a:r>
              <a:rPr lang="zh-TW" altLang="en-US" sz="1400" dirty="0"/>
              <a:t>設定之前，請記得要給適當的欄位加上</a:t>
            </a:r>
            <a:r>
              <a:rPr lang="en-US" altLang="zh-TW" sz="1400" dirty="0"/>
              <a:t>id</a:t>
            </a:r>
            <a:r>
              <a:rPr lang="zh-TW" altLang="en-US" sz="1400" dirty="0"/>
              <a:t>屬性，這樣設定會比較快喔</a:t>
            </a:r>
            <a:r>
              <a:rPr lang="en-US" altLang="zh-TW" sz="1400" dirty="0" smtClean="0"/>
              <a:t>!</a:t>
            </a:r>
            <a:br>
              <a:rPr lang="en-US" altLang="zh-TW" sz="1400" dirty="0" smtClean="0"/>
            </a:br>
            <a:r>
              <a:rPr lang="en-US" altLang="zh-TW" sz="1400" dirty="0" smtClean="0"/>
              <a:t>2.</a:t>
            </a:r>
            <a:r>
              <a:rPr lang="zh-TW" altLang="en-US" sz="1400" dirty="0" smtClean="0"/>
              <a:t>你可以將</a:t>
            </a:r>
            <a:r>
              <a:rPr lang="en-US" altLang="zh-TW" sz="1400" dirty="0" smtClean="0"/>
              <a:t>align</a:t>
            </a:r>
            <a:r>
              <a:rPr lang="zh-TW" altLang="en-US" sz="1400" dirty="0" smtClean="0"/>
              <a:t>在</a:t>
            </a:r>
            <a:r>
              <a:rPr lang="en-US" altLang="zh-TW" sz="1400" dirty="0" smtClean="0"/>
              <a:t>CSS</a:t>
            </a:r>
            <a:r>
              <a:rPr lang="zh-TW" altLang="en-US" sz="1400" dirty="0" smtClean="0"/>
              <a:t>當中設定，你會發現一件神奇的事情喔</a:t>
            </a:r>
            <a:endParaRPr lang="en-US" altLang="zh-TW" sz="1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20" y="1314450"/>
            <a:ext cx="4905319" cy="40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表格框線的設定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認識</a:t>
            </a:r>
            <a:r>
              <a:rPr lang="en-US" altLang="zh-TW" sz="4400" dirty="0"/>
              <a:t>『</a:t>
            </a:r>
            <a:r>
              <a:rPr lang="zh-TW" altLang="en-US" sz="4400" dirty="0"/>
              <a:t>外框線</a:t>
            </a:r>
            <a:r>
              <a:rPr lang="en-US" altLang="zh-TW" sz="4400" dirty="0"/>
              <a:t>』</a:t>
            </a:r>
            <a:r>
              <a:rPr lang="zh-TW" altLang="en-US" sz="4400" dirty="0"/>
              <a:t>與</a:t>
            </a:r>
            <a:r>
              <a:rPr lang="en-US" altLang="zh-TW" sz="4400" dirty="0"/>
              <a:t>『</a:t>
            </a:r>
            <a:r>
              <a:rPr lang="zh-TW" altLang="en-US" sz="4400" dirty="0"/>
              <a:t>資料欄位框線</a:t>
            </a:r>
            <a:r>
              <a:rPr lang="en-US" altLang="zh-TW" sz="4400" dirty="0"/>
              <a:t>』</a:t>
            </a:r>
            <a:endParaRPr lang="zh-TW" altLang="en-US" dirty="0"/>
          </a:p>
        </p:txBody>
      </p:sp>
      <p:sp>
        <p:nvSpPr>
          <p:cNvPr id="96258" name="Rectangle 2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相信在大多數人的認知中</a:t>
            </a:r>
            <a:r>
              <a:rPr lang="en-US" altLang="zh-TW" dirty="0"/>
              <a:t>, </a:t>
            </a:r>
            <a:r>
              <a:rPr lang="zh-TW" altLang="en-US" dirty="0"/>
              <a:t>一份表格應該是有框線的</a:t>
            </a:r>
            <a:r>
              <a:rPr lang="en-US" altLang="zh-TW" dirty="0"/>
              <a:t>, </a:t>
            </a:r>
            <a:r>
              <a:rPr lang="zh-TW" altLang="en-US" dirty="0"/>
              <a:t>以便於閱讀。所以先前我們加入了圖形和文字之後</a:t>
            </a:r>
            <a:r>
              <a:rPr lang="en-US" altLang="zh-TW" dirty="0"/>
              <a:t>, </a:t>
            </a:r>
            <a:r>
              <a:rPr lang="zh-TW" altLang="en-US" dirty="0"/>
              <a:t>現在要來為表格加上框線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/>
              <a:t>CSS </a:t>
            </a:r>
            <a:r>
              <a:rPr lang="zh-TW" altLang="en-US" dirty="0"/>
              <a:t>將表格框線區分為</a:t>
            </a:r>
            <a:r>
              <a:rPr lang="en-US" altLang="zh-TW" dirty="0"/>
              <a:t>『</a:t>
            </a:r>
            <a:r>
              <a:rPr lang="zh-TW" altLang="en-US" dirty="0"/>
              <a:t>外框線</a:t>
            </a:r>
            <a:r>
              <a:rPr lang="en-US" altLang="zh-TW" dirty="0"/>
              <a:t>』</a:t>
            </a:r>
            <a:r>
              <a:rPr lang="zh-TW" altLang="en-US" dirty="0"/>
              <a:t>和</a:t>
            </a:r>
            <a:r>
              <a:rPr lang="en-US" altLang="zh-TW" dirty="0"/>
              <a:t>『</a:t>
            </a:r>
            <a:r>
              <a:rPr lang="zh-TW" altLang="en-US" dirty="0"/>
              <a:t>資料欄位框線</a:t>
            </a:r>
            <a:r>
              <a:rPr lang="en-US" altLang="zh-TW" dirty="0"/>
              <a:t>』</a:t>
            </a:r>
            <a:r>
              <a:rPr lang="zh-TW" altLang="en-US" dirty="0"/>
              <a:t>兩種</a:t>
            </a:r>
            <a:r>
              <a:rPr lang="en-US" altLang="zh-TW" dirty="0"/>
              <a:t>, </a:t>
            </a:r>
            <a:r>
              <a:rPr lang="zh-TW" altLang="en-US" dirty="0"/>
              <a:t>而且兩者可以完全獨立顯示、各有不同的面貌</a:t>
            </a:r>
            <a:r>
              <a:rPr lang="en-US" altLang="zh-TW" dirty="0"/>
              <a:t>, </a:t>
            </a:r>
            <a:r>
              <a:rPr lang="zh-TW" altLang="en-US" dirty="0"/>
              <a:t>例如：</a:t>
            </a:r>
          </a:p>
          <a:p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17" y="3083558"/>
            <a:ext cx="6013946" cy="350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1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表格框線</a:t>
            </a:r>
            <a:r>
              <a:rPr lang="zh-TW" altLang="en-US" dirty="0"/>
              <a:t>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C9F2C-E680-4D5A-9CA4-C4A2F295C60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093959" y="1249885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u"/>
            </a:pPr>
            <a:r>
              <a:rPr lang="zh-TW" altLang="en-US" dirty="0"/>
              <a:t>設定框線寬度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093959" y="2177565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u"/>
            </a:pPr>
            <a:r>
              <a:rPr lang="zh-TW" altLang="en-US" dirty="0"/>
              <a:t>設定框線顏色</a:t>
            </a:r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26493" y="2604776"/>
            <a:ext cx="68400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dirty="0"/>
              <a:t>&lt;table border=“20” </a:t>
            </a:r>
            <a:r>
              <a:rPr lang="en-US" altLang="zh-TW" dirty="0" err="1"/>
              <a:t>bordercolor</a:t>
            </a:r>
            <a:r>
              <a:rPr lang="en-US" altLang="zh-TW" dirty="0"/>
              <a:t>=“red”&gt;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435793" y="1665080"/>
            <a:ext cx="68400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&lt;table border=“20” &gt;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093959" y="318894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u"/>
            </a:pPr>
            <a:r>
              <a:rPr lang="zh-TW" altLang="en-US" dirty="0"/>
              <a:t>設定框線樣式</a:t>
            </a:r>
            <a:r>
              <a:rPr lang="en-US" altLang="zh-TW" dirty="0"/>
              <a:t>(</a:t>
            </a:r>
            <a:r>
              <a:rPr lang="zh-TW" altLang="en-US" dirty="0"/>
              <a:t>暗邊框</a:t>
            </a:r>
            <a:r>
              <a:rPr lang="en-US" altLang="zh-TW" dirty="0"/>
              <a:t>)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435793" y="3616151"/>
            <a:ext cx="6840000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sz="1600" dirty="0"/>
              <a:t>&lt;table border=“20” 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bordercolordark</a:t>
            </a:r>
            <a:r>
              <a:rPr lang="en-US" altLang="zh-TW" sz="1600" dirty="0">
                <a:solidFill>
                  <a:srgbClr val="FF0000"/>
                </a:solidFill>
              </a:rPr>
              <a:t>=“blue”</a:t>
            </a:r>
            <a:r>
              <a:rPr lang="en-US" altLang="zh-TW" sz="1600" dirty="0"/>
              <a:t>&gt;</a:t>
            </a:r>
            <a:endParaRPr lang="zh-TW" altLang="en-US" sz="1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93959" y="4290524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u"/>
            </a:pPr>
            <a:r>
              <a:rPr lang="zh-TW" altLang="en-US" dirty="0"/>
              <a:t>設定框線樣式</a:t>
            </a:r>
            <a:r>
              <a:rPr lang="en-US" altLang="zh-TW" dirty="0"/>
              <a:t>(</a:t>
            </a:r>
            <a:r>
              <a:rPr lang="zh-TW" altLang="en-US" dirty="0"/>
              <a:t>亮邊框</a:t>
            </a:r>
            <a:r>
              <a:rPr lang="en-US" altLang="zh-TW" dirty="0"/>
              <a:t>)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435794" y="4717736"/>
            <a:ext cx="6840000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sz="1200" dirty="0"/>
              <a:t>&lt;table border=“</a:t>
            </a:r>
            <a:r>
              <a:rPr lang="en-US" altLang="zh-TW" sz="1200" dirty="0" smtClean="0"/>
              <a:t>20”</a:t>
            </a:r>
            <a:r>
              <a:rPr lang="zh-TW" altLang="en-US" sz="1200" dirty="0" smtClean="0"/>
              <a:t> </a:t>
            </a:r>
            <a:r>
              <a:rPr lang="en-US" altLang="zh-TW" sz="1200" dirty="0" err="1" smtClean="0">
                <a:solidFill>
                  <a:srgbClr val="FF0000"/>
                </a:solidFill>
              </a:rPr>
              <a:t>bordercolorlight</a:t>
            </a:r>
            <a:r>
              <a:rPr lang="en-US" altLang="zh-TW" sz="1200" dirty="0" smtClean="0">
                <a:solidFill>
                  <a:srgbClr val="FF0000"/>
                </a:solidFill>
              </a:rPr>
              <a:t>=“</a:t>
            </a:r>
            <a:r>
              <a:rPr lang="en-US" altLang="zh-TW" sz="1200" dirty="0" err="1" smtClean="0">
                <a:solidFill>
                  <a:srgbClr val="FF0000"/>
                </a:solidFill>
              </a:rPr>
              <a:t>lightblue</a:t>
            </a:r>
            <a:r>
              <a:rPr lang="en-US" altLang="zh-TW" sz="1200" dirty="0" smtClean="0">
                <a:solidFill>
                  <a:srgbClr val="FF0000"/>
                </a:solidFill>
              </a:rPr>
              <a:t>”</a:t>
            </a:r>
            <a:r>
              <a:rPr lang="en-US" altLang="zh-TW" sz="1200" dirty="0" smtClean="0"/>
              <a:t>&gt; </a:t>
            </a:r>
            <a:endParaRPr lang="zh-TW" altLang="en-US" sz="1200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5172166"/>
            <a:ext cx="2885701" cy="146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表格框線設定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237" y="1707936"/>
            <a:ext cx="5254705" cy="42767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6" y="1106742"/>
            <a:ext cx="4752975" cy="2263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3" y="1742949"/>
            <a:ext cx="4734508" cy="42067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581" y="1113057"/>
            <a:ext cx="6315294" cy="22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表格框</a:t>
            </a:r>
            <a:r>
              <a:rPr lang="zh-TW" altLang="en-US" dirty="0" smtClean="0"/>
              <a:t>線屬性設定</a:t>
            </a:r>
            <a:r>
              <a:rPr lang="en-US" altLang="zh-TW" dirty="0" smtClean="0"/>
              <a:t>-CSS(</a:t>
            </a:r>
            <a:r>
              <a:rPr lang="zh-TW" altLang="en-US" dirty="0" smtClean="0"/>
              <a:t>詳細內容請參考</a:t>
            </a:r>
            <a:r>
              <a:rPr lang="en-US" altLang="zh-TW" dirty="0" smtClean="0"/>
              <a:t>11-4</a:t>
            </a:r>
            <a:r>
              <a:rPr lang="zh-TW" altLang="en-US" dirty="0" smtClean="0"/>
              <a:t>節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</a:t>
            </a:r>
            <a:r>
              <a:rPr lang="en-US" altLang="zh-TW" dirty="0" smtClean="0"/>
              <a:t>order-width:</a:t>
            </a:r>
            <a:r>
              <a:rPr lang="zh-TW" altLang="en-US" dirty="0" smtClean="0"/>
              <a:t>設定框線寬度</a:t>
            </a:r>
            <a:endParaRPr lang="en-US" altLang="zh-TW" dirty="0" smtClean="0"/>
          </a:p>
          <a:p>
            <a:r>
              <a:rPr lang="en-US" altLang="zh-TW" dirty="0" smtClean="0"/>
              <a:t>border-color:</a:t>
            </a:r>
            <a:r>
              <a:rPr lang="zh-TW" altLang="en-US" dirty="0" smtClean="0"/>
              <a:t>設定框線顏色</a:t>
            </a:r>
            <a:endParaRPr lang="en-US" altLang="zh-TW" dirty="0" smtClean="0"/>
          </a:p>
          <a:p>
            <a:r>
              <a:rPr lang="en-US" altLang="zh-TW" dirty="0" smtClean="0"/>
              <a:t>Border-style:</a:t>
            </a:r>
            <a:r>
              <a:rPr lang="zh-TW" altLang="en-US" dirty="0" smtClean="0"/>
              <a:t>設定框線樣式</a:t>
            </a:r>
            <a:endParaRPr lang="en-US" altLang="zh-TW" dirty="0" smtClean="0"/>
          </a:p>
          <a:p>
            <a:r>
              <a:rPr lang="zh-TW" altLang="en-US" dirty="0" smtClean="0"/>
              <a:t>請注意，若要設定表格的樣式，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與</a:t>
            </a:r>
            <a:r>
              <a:rPr lang="en-US" altLang="zh-TW" dirty="0" smtClean="0"/>
              <a:t>td</a:t>
            </a:r>
            <a:r>
              <a:rPr lang="zh-TW" altLang="en-US" dirty="0" smtClean="0"/>
              <a:t>都要進行設定喔，如果只設定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就會只有外框，表格內部的框線就無法設定喔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4287240"/>
            <a:ext cx="3295650" cy="2162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40" y="1704975"/>
            <a:ext cx="5252147" cy="403895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400376" y="6080083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ex_tableborder_css.html</a:t>
            </a:r>
          </a:p>
        </p:txBody>
      </p:sp>
    </p:spTree>
    <p:extLst>
      <p:ext uri="{BB962C8B-B14F-4D97-AF65-F5344CB8AC3E}">
        <p14:creationId xmlns:p14="http://schemas.microsoft.com/office/powerpoint/2010/main" val="37084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表格框</a:t>
            </a:r>
            <a:r>
              <a:rPr lang="zh-TW" altLang="en-US" dirty="0" smtClean="0"/>
              <a:t>線樣式設定</a:t>
            </a:r>
            <a:r>
              <a:rPr lang="en-US" altLang="zh-TW" dirty="0"/>
              <a:t>-CSS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內容版面配置區 7"/>
          <p:cNvSpPr txBox="1">
            <a:spLocks/>
          </p:cNvSpPr>
          <p:nvPr/>
        </p:nvSpPr>
        <p:spPr>
          <a:xfrm>
            <a:off x="1104293" y="1605243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TW" altLang="en-US" dirty="0" smtClean="0"/>
              <a:t>參考章節：</a:t>
            </a:r>
            <a:r>
              <a:rPr lang="en-US" altLang="zh-TW" dirty="0" smtClean="0"/>
              <a:t>11-4-1 border-style ( </a:t>
            </a:r>
            <a:r>
              <a:rPr lang="zh-TW" altLang="en-US" dirty="0" smtClean="0"/>
              <a:t>框線樣式</a:t>
            </a:r>
            <a:r>
              <a:rPr lang="en-US" altLang="zh-TW" dirty="0" smtClean="0"/>
              <a:t>) (P11-11 ~ P11-15)</a:t>
            </a:r>
          </a:p>
          <a:p>
            <a:pPr lvl="1"/>
            <a:r>
              <a:rPr lang="zh-TW" altLang="en-US" dirty="0" smtClean="0"/>
              <a:t>我們可以使用下列屬性指定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元素的框線樣式：</a:t>
            </a:r>
          </a:p>
          <a:p>
            <a:pPr marL="1162050" lvl="3" indent="-447675"/>
            <a:r>
              <a:rPr lang="en-US" altLang="zh-TW" dirty="0" smtClean="0"/>
              <a:t>border-style</a:t>
            </a:r>
          </a:p>
          <a:p>
            <a:pPr marL="1162050" lvl="3" indent="-447675"/>
            <a:r>
              <a:rPr lang="en-US" altLang="zh-TW" dirty="0"/>
              <a:t>border-top-style</a:t>
            </a:r>
          </a:p>
          <a:p>
            <a:pPr marL="1162050" lvl="3" indent="-447675"/>
            <a:r>
              <a:rPr lang="en-US" altLang="zh-TW" dirty="0"/>
              <a:t>border-bottom-style</a:t>
            </a:r>
          </a:p>
          <a:p>
            <a:pPr marL="1162050" lvl="3" indent="-447675"/>
            <a:r>
              <a:rPr lang="en-US" altLang="zh-TW" dirty="0"/>
              <a:t>border-left-style</a:t>
            </a:r>
          </a:p>
          <a:p>
            <a:pPr marL="1162050" lvl="3" indent="-447675"/>
            <a:r>
              <a:rPr lang="en-US" altLang="zh-TW" dirty="0" smtClean="0"/>
              <a:t>border-right-style</a:t>
            </a:r>
            <a:endParaRPr lang="en-US" altLang="zh-TW" dirty="0"/>
          </a:p>
          <a:p>
            <a:pPr marL="1162050" lvl="3" indent="-447675"/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295400" y="4305300"/>
            <a:ext cx="424507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詳細樣式屬性內容，請參考</a:t>
            </a:r>
            <a:r>
              <a:rPr lang="en-US" altLang="zh-TW" dirty="0" smtClean="0"/>
              <a:t>P11-8</a:t>
            </a:r>
            <a:r>
              <a:rPr lang="zh-TW" altLang="en-US" dirty="0" smtClean="0"/>
              <a:t>的內容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05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表格框線樣式設定</a:t>
            </a:r>
            <a:r>
              <a:rPr lang="en-US" altLang="zh-TW" dirty="0"/>
              <a:t>-CSS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我們利用前面的範例，來進行修改，呈現表格的樣式設定，修改如下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9" y="2545740"/>
            <a:ext cx="2867025" cy="3581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2296636"/>
            <a:ext cx="4791075" cy="395176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26" y="2545740"/>
            <a:ext cx="3417672" cy="345355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7459" y="6397109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ex_tableborderstyle.html</a:t>
            </a:r>
          </a:p>
        </p:txBody>
      </p:sp>
    </p:spTree>
    <p:extLst>
      <p:ext uri="{BB962C8B-B14F-4D97-AF65-F5344CB8AC3E}">
        <p14:creationId xmlns:p14="http://schemas.microsoft.com/office/powerpoint/2010/main" val="7163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寬度</a:t>
            </a:r>
            <a:r>
              <a:rPr lang="en-US" altLang="zh-TW" dirty="0"/>
              <a:t>(Width)</a:t>
            </a:r>
            <a:r>
              <a:rPr lang="zh-TW" altLang="en-US" dirty="0"/>
              <a:t>與高度</a:t>
            </a:r>
            <a:r>
              <a:rPr lang="en-US" altLang="zh-TW" dirty="0"/>
              <a:t>(height)</a:t>
            </a:r>
            <a:r>
              <a:rPr lang="zh-TW" altLang="en-US" dirty="0"/>
              <a:t>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6671" y="1250705"/>
            <a:ext cx="10131425" cy="4276726"/>
          </a:xfrm>
        </p:spPr>
        <p:txBody>
          <a:bodyPr/>
          <a:lstStyle/>
          <a:p>
            <a:r>
              <a:rPr lang="zh-TW" altLang="en-US" dirty="0" smtClean="0"/>
              <a:t>這是一個實際的例子，這範例當中，第一段並未設定寬度，第二段的文字給予</a:t>
            </a:r>
            <a:r>
              <a:rPr lang="en-US" altLang="zh-TW" dirty="0" smtClean="0"/>
              <a:t>50%</a:t>
            </a:r>
            <a:r>
              <a:rPr lang="zh-TW" altLang="en-US" dirty="0" smtClean="0"/>
              <a:t>的寬度</a:t>
            </a:r>
            <a:endParaRPr lang="en-US" altLang="zh-TW" dirty="0" smtClean="0"/>
          </a:p>
          <a:p>
            <a:r>
              <a:rPr lang="zh-TW" altLang="en-US" dirty="0" smtClean="0"/>
              <a:t>給予百分比的話，當畫面縮放，則寬度會依照畫面比例進行縮放，</a:t>
            </a:r>
            <a:endParaRPr lang="en-US" altLang="zh-TW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77" y="2969913"/>
            <a:ext cx="10958491" cy="22716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097646" y="6479876"/>
            <a:ext cx="306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sample_CSS_Box_WandH.html</a:t>
            </a:r>
          </a:p>
        </p:txBody>
      </p:sp>
    </p:spTree>
    <p:extLst>
      <p:ext uri="{BB962C8B-B14F-4D97-AF65-F5344CB8AC3E}">
        <p14:creationId xmlns:p14="http://schemas.microsoft.com/office/powerpoint/2010/main" val="117739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表格框線樣式設定</a:t>
            </a:r>
            <a:r>
              <a:rPr lang="en-US" altLang="zh-TW" dirty="0"/>
              <a:t>-CSS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562" y="2843212"/>
            <a:ext cx="3771900" cy="16192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80" y="1952624"/>
            <a:ext cx="5401569" cy="4238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473184" y="6290625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ex_tableborderstyle.html</a:t>
            </a:r>
          </a:p>
        </p:txBody>
      </p:sp>
    </p:spTree>
    <p:extLst>
      <p:ext uri="{BB962C8B-B14F-4D97-AF65-F5344CB8AC3E}">
        <p14:creationId xmlns:p14="http://schemas.microsoft.com/office/powerpoint/2010/main" val="428902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border-color </a:t>
            </a:r>
            <a:r>
              <a:rPr lang="en-US" altLang="zh-TW" dirty="0"/>
              <a:t>( </a:t>
            </a:r>
            <a:r>
              <a:rPr lang="zh-TW" altLang="en-US" dirty="0"/>
              <a:t>框線色彩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我們可以使用下列屬性指定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元素的框線色彩：</a:t>
            </a:r>
          </a:p>
          <a:p>
            <a:pPr marL="990600" lvl="3" indent="-276225"/>
            <a:r>
              <a:rPr lang="en-US" altLang="zh-TW" sz="1600" dirty="0" smtClean="0"/>
              <a:t>border-color</a:t>
            </a:r>
          </a:p>
          <a:p>
            <a:pPr marL="990600" lvl="3" indent="-276225"/>
            <a:r>
              <a:rPr lang="en-US" altLang="zh-TW" sz="1600" dirty="0" smtClean="0"/>
              <a:t>border-top-color</a:t>
            </a:r>
          </a:p>
          <a:p>
            <a:pPr marL="990600" lvl="3" indent="-276225"/>
            <a:r>
              <a:rPr lang="en-US" altLang="zh-TW" sz="1600" dirty="0" smtClean="0"/>
              <a:t>border-bottom-color</a:t>
            </a:r>
          </a:p>
          <a:p>
            <a:pPr marL="990600" lvl="3" indent="-276225"/>
            <a:r>
              <a:rPr lang="en-US" altLang="zh-TW" sz="1600" dirty="0" smtClean="0"/>
              <a:t>border-left-color</a:t>
            </a:r>
          </a:p>
          <a:p>
            <a:pPr marL="990600" lvl="3" indent="-276225"/>
            <a:r>
              <a:rPr lang="en-US" altLang="zh-TW" sz="1600" dirty="0" smtClean="0"/>
              <a:t>border-right-color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694988" y="6215063"/>
            <a:ext cx="1497012" cy="43338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P.11-16~17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848" y="899980"/>
            <a:ext cx="2387160" cy="559007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1" t="1599" r="1234" b="59896"/>
          <a:stretch/>
        </p:blipFill>
        <p:spPr>
          <a:xfrm>
            <a:off x="3977784" y="2275444"/>
            <a:ext cx="2756391" cy="905906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6818425" y="2487668"/>
            <a:ext cx="67627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t="38624" r="3818" b="2266"/>
          <a:stretch/>
        </p:blipFill>
        <p:spPr>
          <a:xfrm>
            <a:off x="4049918" y="4495799"/>
            <a:ext cx="2684257" cy="1390650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784353" y="4957761"/>
            <a:ext cx="67627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8763396" y="6490057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ex_tablebordercolor.html</a:t>
            </a:r>
          </a:p>
        </p:txBody>
      </p:sp>
    </p:spTree>
    <p:extLst>
      <p:ext uri="{BB962C8B-B14F-4D97-AF65-F5344CB8AC3E}">
        <p14:creationId xmlns:p14="http://schemas.microsoft.com/office/powerpoint/2010/main" val="118300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border-width </a:t>
            </a:r>
            <a:r>
              <a:rPr lang="en-US" altLang="zh-TW" dirty="0"/>
              <a:t>( </a:t>
            </a:r>
            <a:r>
              <a:rPr lang="zh-TW" altLang="en-US" dirty="0"/>
              <a:t>框線寬度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TW" altLang="en-US" dirty="0"/>
              <a:t>我們可以使用下列屬性指定</a:t>
            </a:r>
            <a:r>
              <a:rPr lang="en-US" altLang="zh-TW" dirty="0"/>
              <a:t>HTML</a:t>
            </a:r>
            <a:r>
              <a:rPr lang="zh-TW" altLang="en-US" dirty="0"/>
              <a:t>元素的框線寬度：</a:t>
            </a:r>
          </a:p>
          <a:p>
            <a:pPr marL="990600" lvl="3" indent="-276225"/>
            <a:r>
              <a:rPr lang="en-US" altLang="zh-TW" sz="1800" dirty="0"/>
              <a:t>border-top-width</a:t>
            </a:r>
          </a:p>
          <a:p>
            <a:pPr marL="990600" lvl="3" indent="-276225"/>
            <a:r>
              <a:rPr lang="en-US" altLang="zh-TW" sz="1800" dirty="0"/>
              <a:t>border-bottom-width</a:t>
            </a:r>
          </a:p>
          <a:p>
            <a:pPr marL="990600" lvl="3" indent="-276225"/>
            <a:r>
              <a:rPr lang="en-US" altLang="zh-TW" sz="1800" dirty="0"/>
              <a:t>border-left-width</a:t>
            </a:r>
          </a:p>
          <a:p>
            <a:pPr marL="990600" lvl="3" indent="-276225"/>
            <a:r>
              <a:rPr lang="en-US" altLang="zh-TW" sz="1800" dirty="0"/>
              <a:t>border-right-width</a:t>
            </a:r>
          </a:p>
          <a:p>
            <a:pPr marL="990600" lvl="3" indent="-276225"/>
            <a:r>
              <a:rPr lang="en-US" altLang="zh-TW" sz="1800" dirty="0" smtClean="0"/>
              <a:t>border-width</a:t>
            </a:r>
            <a:endParaRPr lang="en-US" altLang="zh-TW" dirty="0" smtClean="0"/>
          </a:p>
          <a:p>
            <a:pPr marL="457200" lvl="1" indent="0">
              <a:spcBef>
                <a:spcPts val="0"/>
              </a:spcBef>
              <a:buNone/>
            </a:pP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563225" y="6124575"/>
            <a:ext cx="1628775" cy="47625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P.11-18~19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756" y="823043"/>
            <a:ext cx="2519839" cy="56656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61687" y="6488668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ex_tableborderwidth.html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2733" r="4121" b="68006"/>
          <a:stretch/>
        </p:blipFill>
        <p:spPr>
          <a:xfrm>
            <a:off x="4187434" y="2285255"/>
            <a:ext cx="2547937" cy="8667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433" t="30709" r="5555" b="3455"/>
          <a:stretch/>
        </p:blipFill>
        <p:spPr>
          <a:xfrm>
            <a:off x="4263633" y="3749762"/>
            <a:ext cx="2471738" cy="1950204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6907647" y="2513111"/>
            <a:ext cx="520740" cy="411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6842106" y="4801064"/>
            <a:ext cx="520740" cy="411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4754" y="4750463"/>
            <a:ext cx="401551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85725" lvl="1"/>
            <a:r>
              <a:rPr lang="zh-TW" altLang="en-US" dirty="0"/>
              <a:t>請注意，設定不同邊的樣式，可將上列的 </a:t>
            </a:r>
            <a:r>
              <a:rPr lang="en-US" altLang="zh-TW" dirty="0"/>
              <a:t>width</a:t>
            </a:r>
            <a:r>
              <a:rPr lang="zh-TW" altLang="en-US" dirty="0"/>
              <a:t>，改成</a:t>
            </a:r>
            <a:r>
              <a:rPr lang="en-US" altLang="zh-TW" dirty="0"/>
              <a:t>style</a:t>
            </a:r>
            <a:r>
              <a:rPr lang="zh-TW" altLang="en-US" dirty="0"/>
              <a:t>即可，例如 </a:t>
            </a:r>
            <a:r>
              <a:rPr lang="en-US" altLang="zh-TW" dirty="0"/>
              <a:t>border-bottom-style</a:t>
            </a:r>
          </a:p>
        </p:txBody>
      </p:sp>
    </p:spTree>
    <p:extLst>
      <p:ext uri="{BB962C8B-B14F-4D97-AF65-F5344CB8AC3E}">
        <p14:creationId xmlns:p14="http://schemas.microsoft.com/office/powerpoint/2010/main" val="311567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補充說明</a:t>
            </a:r>
            <a:r>
              <a:rPr lang="en-US" altLang="zh-TW" dirty="0" smtClean="0"/>
              <a:t>-</a:t>
            </a:r>
            <a:r>
              <a:rPr lang="zh-TW" altLang="en-US" dirty="0" smtClean="0"/>
              <a:t>讓表格置中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由於表格在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當中並沒有置中的設定，因此若要讓表格可以放置在畫面水平位置的中間，可以採用以下方式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</a:t>
            </a:r>
            <a:r>
              <a:rPr lang="en-US" altLang="zh-TW" dirty="0" smtClean="0"/>
              <a:t>&lt;table&gt;</a:t>
            </a:r>
            <a:r>
              <a:rPr lang="zh-TW" altLang="en-US" dirty="0" smtClean="0"/>
              <a:t>標籤之前，加上</a:t>
            </a:r>
            <a:r>
              <a:rPr lang="en-US" altLang="zh-TW" dirty="0" smtClean="0"/>
              <a:t>&lt;center&gt;</a:t>
            </a:r>
            <a:r>
              <a:rPr lang="zh-TW" altLang="en-US" dirty="0" smtClean="0"/>
              <a:t>標籤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CSS</a:t>
            </a:r>
            <a:r>
              <a:rPr lang="zh-TW" altLang="en-US" dirty="0" smtClean="0"/>
              <a:t>屬性當中，加上</a:t>
            </a:r>
            <a:r>
              <a:rPr lang="en-US" altLang="zh-TW" dirty="0" err="1" smtClean="0"/>
              <a:t>margin:auto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練習三 表格框線設定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練習時間</a:t>
            </a:r>
            <a:r>
              <a:rPr lang="en-US" altLang="zh-TW" dirty="0" smtClean="0"/>
              <a:t>5</a:t>
            </a:r>
            <a:r>
              <a:rPr lang="zh-TW" altLang="en-US" dirty="0" smtClean="0"/>
              <a:t>分鐘</a:t>
            </a:r>
            <a:endParaRPr lang="en-US" altLang="zh-TW" dirty="0" smtClean="0"/>
          </a:p>
          <a:p>
            <a:r>
              <a:rPr lang="zh-TW" altLang="en-US" dirty="0" smtClean="0"/>
              <a:t>請將上一個練習的結果</a:t>
            </a:r>
            <a:r>
              <a:rPr lang="en-US" altLang="zh-TW" dirty="0" smtClean="0"/>
              <a:t>(</a:t>
            </a:r>
            <a:r>
              <a:rPr lang="zh-TW" altLang="en-US" dirty="0" smtClean="0"/>
              <a:t>或是下載檔案 </a:t>
            </a:r>
            <a:r>
              <a:rPr lang="en-US" altLang="zh-TW" dirty="0" smtClean="0"/>
              <a:t>table_pratice3.html)</a:t>
            </a:r>
            <a:r>
              <a:rPr lang="zh-TW" altLang="en-US" dirty="0" smtClean="0"/>
              <a:t>，套用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將表格進行設定如圖所示。</a:t>
            </a:r>
            <a:endParaRPr lang="en-US" altLang="zh-TW" dirty="0" smtClean="0"/>
          </a:p>
          <a:p>
            <a:r>
              <a:rPr lang="zh-TW" altLang="en-US" dirty="0" smtClean="0"/>
              <a:t>表格外框線，請套用</a:t>
            </a:r>
            <a:r>
              <a:rPr lang="en-US" altLang="zh-TW" dirty="0" smtClean="0"/>
              <a:t>outset</a:t>
            </a:r>
            <a:r>
              <a:rPr lang="zh-TW" altLang="en-US" dirty="0" smtClean="0"/>
              <a:t>框線，顏色的部分請用</a:t>
            </a:r>
            <a:r>
              <a:rPr lang="en-US" altLang="zh-TW" dirty="0" smtClean="0"/>
              <a:t>orange</a:t>
            </a:r>
            <a:r>
              <a:rPr lang="zh-TW" altLang="en-US" dirty="0" smtClean="0"/>
              <a:t>，寬度設定為</a:t>
            </a:r>
            <a:r>
              <a:rPr lang="en-US" altLang="zh-TW" dirty="0" smtClean="0"/>
              <a:t>10px</a:t>
            </a:r>
          </a:p>
          <a:p>
            <a:r>
              <a:rPr lang="zh-TW" altLang="en-US" dirty="0" smtClean="0"/>
              <a:t>表格的標題欄位部分，框線樣</a:t>
            </a:r>
            <a:r>
              <a:rPr lang="zh-TW" altLang="en-US" dirty="0"/>
              <a:t>式</a:t>
            </a:r>
            <a:r>
              <a:rPr lang="zh-TW" altLang="en-US" dirty="0" smtClean="0"/>
              <a:t>請套用 </a:t>
            </a:r>
            <a:r>
              <a:rPr lang="en-US" altLang="zh-TW" dirty="0" smtClean="0"/>
              <a:t>double</a:t>
            </a:r>
            <a:r>
              <a:rPr lang="zh-TW" altLang="en-US" dirty="0" smtClean="0"/>
              <a:t>，寬度設定為</a:t>
            </a:r>
            <a:r>
              <a:rPr lang="en-US" altLang="zh-TW" dirty="0" smtClean="0"/>
              <a:t>5px</a:t>
            </a:r>
            <a:r>
              <a:rPr lang="zh-TW" altLang="en-US" dirty="0" smtClean="0"/>
              <a:t>；顏色設定為紅色 </a:t>
            </a:r>
            <a:endParaRPr lang="en-US" altLang="zh-TW" dirty="0" smtClean="0"/>
          </a:p>
          <a:p>
            <a:r>
              <a:rPr lang="zh-TW" altLang="en-US" dirty="0" smtClean="0"/>
              <a:t>表格內容的部分，</a:t>
            </a:r>
            <a:r>
              <a:rPr lang="zh-TW" altLang="en-US" dirty="0"/>
              <a:t>框線樣式請套用 </a:t>
            </a:r>
            <a:r>
              <a:rPr lang="en-US" altLang="zh-TW" dirty="0" smtClean="0"/>
              <a:t>dotted</a:t>
            </a:r>
            <a:r>
              <a:rPr lang="zh-TW" altLang="en-US" dirty="0" smtClean="0"/>
              <a:t>，</a:t>
            </a:r>
            <a:r>
              <a:rPr lang="zh-TW" altLang="en-US" dirty="0"/>
              <a:t>寬度設定</a:t>
            </a:r>
            <a:r>
              <a:rPr lang="zh-TW" altLang="en-US" dirty="0" smtClean="0"/>
              <a:t>為</a:t>
            </a:r>
            <a:r>
              <a:rPr lang="en-US" altLang="zh-TW" dirty="0" smtClean="0"/>
              <a:t>2px</a:t>
            </a:r>
            <a:r>
              <a:rPr lang="zh-TW" altLang="en-US" dirty="0"/>
              <a:t>；顏色設定為紅色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30" y="1870337"/>
            <a:ext cx="5552532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9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練習四 表格框線應用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請下載練習檔 </a:t>
            </a:r>
            <a:r>
              <a:rPr lang="en-US" altLang="zh-TW" dirty="0" smtClean="0"/>
              <a:t>table_pratice4_answer.html</a:t>
            </a:r>
            <a:r>
              <a:rPr lang="zh-TW" altLang="en-US" dirty="0" smtClean="0"/>
              <a:t>，套用上面所學習的</a:t>
            </a:r>
            <a:r>
              <a:rPr lang="en-US" altLang="zh-TW" dirty="0" smtClean="0"/>
              <a:t>CSS</a:t>
            </a:r>
            <a:r>
              <a:rPr lang="zh-TW" altLang="en-US" dirty="0" smtClean="0"/>
              <a:t>標籤，將表格內容改成如圖的畫面</a:t>
            </a:r>
            <a:endParaRPr lang="en-US" altLang="zh-TW" dirty="0" smtClean="0"/>
          </a:p>
          <a:p>
            <a:r>
              <a:rPr lang="zh-TW" altLang="en-US" dirty="0" smtClean="0"/>
              <a:t>外框線的顏色請用</a:t>
            </a:r>
            <a:r>
              <a:rPr lang="en-US" altLang="zh-TW" dirty="0" err="1" smtClean="0"/>
              <a:t>lightblue</a:t>
            </a:r>
            <a:r>
              <a:rPr lang="zh-TW" altLang="en-US" dirty="0" smtClean="0"/>
              <a:t>，框線寬度請用</a:t>
            </a:r>
            <a:r>
              <a:rPr lang="en-US" altLang="zh-TW" dirty="0" smtClean="0"/>
              <a:t>10px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962" y="1285875"/>
            <a:ext cx="35718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儲存格間距設定 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C9F2C-E680-4D5A-9CA4-C4A2F295C60C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13" y="1337038"/>
            <a:ext cx="2547318" cy="512183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891170" y="1818915"/>
            <a:ext cx="543972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/>
              <a:t>Cellpadding</a:t>
            </a:r>
            <a:r>
              <a:rPr lang="en-US" altLang="zh-TW" dirty="0" smtClean="0"/>
              <a:t>(</a:t>
            </a:r>
            <a:r>
              <a:rPr lang="zh-TW" altLang="en-US" dirty="0"/>
              <a:t>儲存格墊</a:t>
            </a:r>
            <a:r>
              <a:rPr lang="zh-TW" altLang="en-US" dirty="0" smtClean="0"/>
              <a:t>充</a:t>
            </a:r>
            <a:r>
              <a:rPr lang="en-US" altLang="zh-TW" dirty="0" smtClean="0"/>
              <a:t>):</a:t>
            </a:r>
            <a:r>
              <a:rPr lang="zh-TW" altLang="en-US" dirty="0"/>
              <a:t>設定文字與表格間的距離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ex:&lt;table </a:t>
            </a:r>
            <a:r>
              <a:rPr lang="en-US" altLang="zh-TW" dirty="0" err="1"/>
              <a:t>cellpadding</a:t>
            </a:r>
            <a:r>
              <a:rPr lang="en-US" altLang="zh-TW" dirty="0"/>
              <a:t>=“10”&gt;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891170" y="3504327"/>
            <a:ext cx="4549461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/>
              <a:t>Cellspacing</a:t>
            </a:r>
            <a:r>
              <a:rPr lang="en-US" altLang="zh-TW" dirty="0" smtClean="0"/>
              <a:t>(</a:t>
            </a:r>
            <a:r>
              <a:rPr lang="zh-TW" altLang="en-US" dirty="0" smtClean="0"/>
              <a:t>儲存格間距</a:t>
            </a:r>
            <a:r>
              <a:rPr lang="en-US" altLang="zh-TW" dirty="0" smtClean="0"/>
              <a:t>):</a:t>
            </a:r>
            <a:r>
              <a:rPr lang="zh-TW" altLang="en-US" dirty="0"/>
              <a:t>設定表間的距離</a:t>
            </a:r>
            <a:r>
              <a:rPr lang="en-US" altLang="zh-TW" dirty="0"/>
              <a:t>ex:&lt;table </a:t>
            </a:r>
            <a:r>
              <a:rPr lang="en-US" altLang="zh-TW" dirty="0" err="1"/>
              <a:t>cellspacing</a:t>
            </a:r>
            <a:r>
              <a:rPr lang="en-US" altLang="zh-TW" dirty="0"/>
              <a:t>=“10”&gt;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770003" y="5311138"/>
            <a:ext cx="4521962" cy="3385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/>
              <a:t>&lt;table </a:t>
            </a:r>
            <a:r>
              <a:rPr lang="en-US" altLang="zh-TW" sz="1600" dirty="0" err="1"/>
              <a:t>cellspacing</a:t>
            </a:r>
            <a:r>
              <a:rPr lang="en-US" altLang="zh-TW" sz="1600" dirty="0"/>
              <a:t>=“10” </a:t>
            </a:r>
            <a:r>
              <a:rPr lang="en-US" altLang="zh-TW" sz="1600" dirty="0" err="1"/>
              <a:t>cellpadding</a:t>
            </a:r>
            <a:r>
              <a:rPr lang="en-US" altLang="zh-TW" sz="1600" dirty="0"/>
              <a:t>=“10”&gt;</a:t>
            </a:r>
            <a:endParaRPr lang="zh-TW" altLang="en-US" sz="1600" dirty="0"/>
          </a:p>
        </p:txBody>
      </p:sp>
      <p:sp>
        <p:nvSpPr>
          <p:cNvPr id="11" name="文字版面配置區 5"/>
          <p:cNvSpPr txBox="1">
            <a:spLocks/>
          </p:cNvSpPr>
          <p:nvPr/>
        </p:nvSpPr>
        <p:spPr>
          <a:xfrm>
            <a:off x="8306025" y="6300120"/>
            <a:ext cx="1066800" cy="317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TW" dirty="0"/>
              <a:t>P.6-9</a:t>
            </a:r>
          </a:p>
        </p:txBody>
      </p:sp>
    </p:spTree>
    <p:extLst>
      <p:ext uri="{BB962C8B-B14F-4D97-AF65-F5344CB8AC3E}">
        <p14:creationId xmlns:p14="http://schemas.microsoft.com/office/powerpoint/2010/main" val="323750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儲存格間距設定 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292016"/>
            <a:ext cx="4076700" cy="51530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70496" y="6260375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ex_tablebspacing_1.html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37" y="1943100"/>
            <a:ext cx="30956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儲存格間距設定 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343483"/>
            <a:ext cx="3819525" cy="52578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70496" y="6260375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ex_tablebspacing_1.html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12" y="2400300"/>
            <a:ext cx="30956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儲存格間距設定 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3" y="1528422"/>
            <a:ext cx="4390663" cy="44638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70496" y="6260375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ex_tablebspacing_1.html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12" y="1647358"/>
            <a:ext cx="38195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寬度</a:t>
            </a:r>
            <a:r>
              <a:rPr lang="en-US" altLang="zh-TW" dirty="0"/>
              <a:t>(Width)</a:t>
            </a:r>
            <a:r>
              <a:rPr lang="zh-TW" altLang="en-US" dirty="0"/>
              <a:t>與高度</a:t>
            </a:r>
            <a:r>
              <a:rPr lang="en-US" altLang="zh-TW" dirty="0"/>
              <a:t>(height)</a:t>
            </a:r>
            <a:r>
              <a:rPr lang="zh-TW" altLang="en-US" dirty="0"/>
              <a:t>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接下來我們新增一個段落，並設定高度</a:t>
            </a:r>
            <a:r>
              <a:rPr lang="en-US" altLang="zh-TW" dirty="0" smtClean="0"/>
              <a:t>Height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565" y="3420942"/>
            <a:ext cx="4473668" cy="23702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30" y="2499117"/>
            <a:ext cx="6340378" cy="35730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097646" y="6479876"/>
            <a:ext cx="306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sample_CSS_Box_WandH.html</a:t>
            </a:r>
          </a:p>
        </p:txBody>
      </p:sp>
    </p:spTree>
    <p:extLst>
      <p:ext uri="{BB962C8B-B14F-4D97-AF65-F5344CB8AC3E}">
        <p14:creationId xmlns:p14="http://schemas.microsoft.com/office/powerpoint/2010/main" val="2349821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r>
              <a:rPr lang="zh-TW" altLang="en-US" dirty="0" smtClean="0"/>
              <a:t>當中的表格間距設定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border-collapse </a:t>
            </a:r>
            <a:r>
              <a:rPr lang="en-US" altLang="zh-TW" dirty="0"/>
              <a:t>( </a:t>
            </a:r>
            <a:r>
              <a:rPr lang="zh-TW" altLang="en-US" dirty="0"/>
              <a:t>表格框線模式</a:t>
            </a:r>
            <a:r>
              <a:rPr lang="en-US" altLang="zh-TW" dirty="0"/>
              <a:t>)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在表格的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當中，提供了</a:t>
            </a:r>
            <a:r>
              <a:rPr lang="en-US" altLang="zh-TW" dirty="0" smtClean="0"/>
              <a:t>border-collapse</a:t>
            </a:r>
            <a:r>
              <a:rPr lang="zh-TW" altLang="en-US" dirty="0" smtClean="0"/>
              <a:t>的功能，主要是將儲存格間的框線可設定為分開來，或是重疊，以下是個例子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768013" y="6196013"/>
            <a:ext cx="14239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P.12-8~9</a:t>
            </a:r>
          </a:p>
        </p:txBody>
      </p:sp>
      <p:sp>
        <p:nvSpPr>
          <p:cNvPr id="4" name="矩形 3"/>
          <p:cNvSpPr/>
          <p:nvPr/>
        </p:nvSpPr>
        <p:spPr>
          <a:xfrm>
            <a:off x="7995796" y="6196013"/>
            <a:ext cx="2848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ex_borderCollapse.html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76" t="50643" r="7299" b="-321"/>
          <a:stretch/>
        </p:blipFill>
        <p:spPr>
          <a:xfrm>
            <a:off x="5149900" y="2232431"/>
            <a:ext cx="2717620" cy="313478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828" t="452" r="2208" b="48391"/>
          <a:stretch/>
        </p:blipFill>
        <p:spPr>
          <a:xfrm>
            <a:off x="2042852" y="2244783"/>
            <a:ext cx="2757748" cy="3122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52" y="5367212"/>
            <a:ext cx="6096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表格內文邊界的設定 </a:t>
            </a:r>
            <a:r>
              <a:rPr lang="en-US" altLang="zh-TW" dirty="0" smtClean="0"/>
              <a:t>Padding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先前在 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的投影片中，有介紹</a:t>
            </a:r>
            <a:r>
              <a:rPr lang="en-US" altLang="zh-TW" dirty="0" err="1" smtClean="0"/>
              <a:t>cellspadding</a:t>
            </a:r>
            <a:r>
              <a:rPr lang="zh-TW" altLang="en-US" dirty="0" smtClean="0"/>
              <a:t>指令，若在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當中要使用這樣的設定，則可用</a:t>
            </a:r>
            <a:r>
              <a:rPr lang="en-US" altLang="zh-TW" dirty="0" smtClean="0"/>
              <a:t>padding</a:t>
            </a:r>
            <a:r>
              <a:rPr lang="zh-TW" altLang="en-US" dirty="0" smtClean="0"/>
              <a:t>代替</a:t>
            </a:r>
            <a:endParaRPr lang="en-US" altLang="zh-TW" dirty="0" smtClean="0"/>
          </a:p>
          <a:p>
            <a:pPr lvl="0">
              <a:lnSpc>
                <a:spcPts val="2400"/>
              </a:lnSpc>
            </a:pPr>
            <a:r>
              <a:rPr lang="en-US" altLang="zh-TW" dirty="0"/>
              <a:t>CSS </a:t>
            </a:r>
            <a:r>
              <a:rPr lang="zh-TW" altLang="en-US" dirty="0"/>
              <a:t>提供了</a:t>
            </a:r>
            <a:r>
              <a:rPr lang="en-US" altLang="zh-TW" dirty="0"/>
              <a:t>padding-top</a:t>
            </a:r>
            <a:r>
              <a:rPr lang="zh-TW" altLang="en-US" dirty="0"/>
              <a:t>、</a:t>
            </a:r>
            <a:r>
              <a:rPr lang="en-US" altLang="zh-TW" dirty="0"/>
              <a:t>padding-bottom</a:t>
            </a:r>
            <a:r>
              <a:rPr lang="zh-TW" altLang="en-US" dirty="0"/>
              <a:t>、</a:t>
            </a:r>
            <a:r>
              <a:rPr lang="en-US" altLang="zh-TW" dirty="0"/>
              <a:t>padding-left</a:t>
            </a:r>
            <a:r>
              <a:rPr lang="zh-TW" altLang="en-US" dirty="0"/>
              <a:t>、</a:t>
            </a:r>
            <a:r>
              <a:rPr lang="en-US" altLang="zh-TW" dirty="0"/>
              <a:t>padding-right</a:t>
            </a:r>
            <a:r>
              <a:rPr lang="zh-TW" altLang="en-US" dirty="0"/>
              <a:t>、</a:t>
            </a:r>
            <a:r>
              <a:rPr lang="en-US" altLang="zh-TW" dirty="0"/>
              <a:t>padding</a:t>
            </a:r>
            <a:r>
              <a:rPr lang="zh-TW" altLang="en-US" dirty="0"/>
              <a:t>等留白屬性</a:t>
            </a:r>
            <a:r>
              <a:rPr lang="zh-TW" altLang="en-US" dirty="0" smtClean="0"/>
              <a:t>，</a:t>
            </a:r>
            <a:endParaRPr lang="en-US" altLang="zh-TW" sz="19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0627090" y="6374241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P.11-8~10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3379620"/>
            <a:ext cx="3045271" cy="32381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05" y="3379620"/>
            <a:ext cx="2961265" cy="32013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892" y="3379620"/>
            <a:ext cx="2967198" cy="29946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706255" y="6379994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ex_borderPadding.html</a:t>
            </a:r>
          </a:p>
        </p:txBody>
      </p:sp>
    </p:spTree>
    <p:extLst>
      <p:ext uri="{BB962C8B-B14F-4D97-AF65-F5344CB8AC3E}">
        <p14:creationId xmlns:p14="http://schemas.microsoft.com/office/powerpoint/2010/main" val="305215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border-spacing </a:t>
            </a:r>
            <a:r>
              <a:rPr lang="en-US" altLang="zh-TW" dirty="0"/>
              <a:t>( </a:t>
            </a:r>
            <a:r>
              <a:rPr lang="zh-TW" altLang="en-US" dirty="0"/>
              <a:t>表格框線間距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資料來源 </a:t>
            </a:r>
            <a:r>
              <a:rPr lang="en-US" altLang="zh-TW" dirty="0" smtClean="0"/>
              <a:t>12-2-5 </a:t>
            </a:r>
            <a:r>
              <a:rPr lang="zh-TW" altLang="en-US" dirty="0" smtClean="0"/>
              <a:t>內容</a:t>
            </a:r>
            <a:endParaRPr lang="en-US" altLang="zh-TW" dirty="0" smtClean="0"/>
          </a:p>
          <a:p>
            <a:r>
              <a:rPr lang="zh-TW" altLang="en-US" dirty="0"/>
              <a:t>先前在 </a:t>
            </a:r>
            <a:r>
              <a:rPr lang="en-US" altLang="zh-TW" dirty="0"/>
              <a:t>html</a:t>
            </a:r>
            <a:r>
              <a:rPr lang="zh-TW" altLang="en-US" dirty="0"/>
              <a:t>的投影片中，有介紹</a:t>
            </a:r>
            <a:r>
              <a:rPr lang="en-US" altLang="zh-TW" dirty="0" err="1"/>
              <a:t>cellspadding</a:t>
            </a:r>
            <a:r>
              <a:rPr lang="zh-TW" altLang="en-US" dirty="0"/>
              <a:t>指令，若在</a:t>
            </a:r>
            <a:r>
              <a:rPr lang="en-US" altLang="zh-TW" dirty="0"/>
              <a:t>CSS</a:t>
            </a:r>
            <a:r>
              <a:rPr lang="zh-TW" altLang="en-US" dirty="0"/>
              <a:t>當中要使用這樣的設定，則可</a:t>
            </a:r>
            <a:r>
              <a:rPr lang="zh-TW" altLang="en-US" dirty="0" smtClean="0"/>
              <a:t>用這個屬性代替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907713" y="6196013"/>
            <a:ext cx="12842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P.12-14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9450" y="2300137"/>
            <a:ext cx="5749566" cy="440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051" y="1421738"/>
            <a:ext cx="2228369" cy="136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74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練習五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表格框線設定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請下載練習檔</a:t>
            </a:r>
            <a:r>
              <a:rPr lang="en-US" altLang="zh-TW" dirty="0" smtClean="0"/>
              <a:t>table_pratice5.html</a:t>
            </a:r>
            <a:r>
              <a:rPr lang="zh-TW" altLang="en-US" dirty="0" smtClean="0"/>
              <a:t>，進行修改</a:t>
            </a:r>
            <a:endParaRPr lang="en-US" altLang="zh-TW" dirty="0"/>
          </a:p>
          <a:p>
            <a:r>
              <a:rPr lang="zh-TW" altLang="en-US" dirty="0" smtClean="0"/>
              <a:t>請利用前述的屬性，在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當中進行設定，其畫面如圖所示。</a:t>
            </a:r>
            <a:endParaRPr lang="en-US" altLang="zh-TW" dirty="0" smtClean="0"/>
          </a:p>
          <a:p>
            <a:r>
              <a:rPr lang="zh-TW" altLang="en-US" dirty="0" smtClean="0"/>
              <a:t>表格中請套用以下的設定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欄位間的間隔為</a:t>
            </a:r>
            <a:r>
              <a:rPr lang="en-US" altLang="zh-TW" dirty="0" smtClean="0"/>
              <a:t>50px</a:t>
            </a:r>
          </a:p>
          <a:p>
            <a:pPr lvl="1"/>
            <a:r>
              <a:rPr lang="zh-TW" altLang="en-US" dirty="0" smtClean="0"/>
              <a:t>表格當中，文字與邊線的距離為</a:t>
            </a:r>
            <a:r>
              <a:rPr lang="en-US" altLang="zh-TW" dirty="0" smtClean="0"/>
              <a:t>20px</a:t>
            </a:r>
          </a:p>
          <a:p>
            <a:r>
              <a:rPr lang="zh-TW" altLang="en-US" dirty="0" smtClean="0"/>
              <a:t>關於表格中的文字，請將相關的文字屬性，在</a:t>
            </a:r>
            <a:r>
              <a:rPr lang="en-US" altLang="zh-TW" dirty="0" smtClean="0"/>
              <a:t>style</a:t>
            </a:r>
            <a:r>
              <a:rPr lang="zh-TW" altLang="en-US" dirty="0" smtClean="0"/>
              <a:t>當中進行設定。</a:t>
            </a:r>
            <a:endParaRPr lang="en-US" altLang="zh-TW" dirty="0" smtClean="0"/>
          </a:p>
          <a:p>
            <a:r>
              <a:rPr lang="zh-TW" altLang="en-US" dirty="0" smtClean="0"/>
              <a:t>所有的文字皆為</a:t>
            </a:r>
            <a:r>
              <a:rPr lang="zh-TW" altLang="en-US" dirty="0"/>
              <a:t>置</a:t>
            </a:r>
            <a:r>
              <a:rPr lang="zh-TW" altLang="en-US" dirty="0" smtClean="0"/>
              <a:t>中顯示</a:t>
            </a:r>
            <a:endParaRPr lang="en-US" altLang="zh-TW" dirty="0" smtClean="0"/>
          </a:p>
          <a:p>
            <a:r>
              <a:rPr lang="zh-TW" altLang="en-US" dirty="0" smtClean="0"/>
              <a:t>每一首詩的文字顏色設定成不同顏色</a:t>
            </a:r>
            <a:endParaRPr lang="en-US" altLang="zh-TW" dirty="0" smtClean="0"/>
          </a:p>
          <a:p>
            <a:r>
              <a:rPr lang="zh-TW" altLang="en-US" dirty="0" smtClean="0"/>
              <a:t>每一首詩的內容，文字大小設定成</a:t>
            </a:r>
            <a:r>
              <a:rPr lang="en-US" altLang="zh-TW" dirty="0" smtClean="0"/>
              <a:t>18px</a:t>
            </a:r>
          </a:p>
          <a:p>
            <a:r>
              <a:rPr lang="zh-TW" altLang="en-US" dirty="0" smtClean="0"/>
              <a:t>每一首詩的標題請</a:t>
            </a:r>
            <a:r>
              <a:rPr lang="zh-TW" altLang="en-US" dirty="0"/>
              <a:t>做</a:t>
            </a:r>
            <a:r>
              <a:rPr lang="zh-TW" altLang="en-US" dirty="0" smtClean="0"/>
              <a:t>以下的設定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斜體、加粗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字型大小：</a:t>
            </a:r>
            <a:r>
              <a:rPr lang="en-US" altLang="zh-TW" dirty="0" smtClean="0"/>
              <a:t>20px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1219231"/>
            <a:ext cx="4367212" cy="52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在表格中插入圖片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6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zh-TW" altLang="en-US" dirty="0"/>
              <a:t>表格</a:t>
            </a:r>
            <a:r>
              <a:rPr lang="zh-TW" altLang="en-US" dirty="0" smtClean="0"/>
              <a:t>中插入圖</a:t>
            </a:r>
            <a:r>
              <a:rPr lang="zh-TW" altLang="en-US" dirty="0"/>
              <a:t>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若在表格當中要插入圖片，直接將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img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標籤放到指定欄位即可 </a:t>
            </a:r>
            <a:endParaRPr lang="en-US" altLang="zh-TW" dirty="0" smtClean="0"/>
          </a:p>
          <a:p>
            <a:r>
              <a:rPr lang="zh-TW" altLang="en-US" dirty="0" smtClean="0"/>
              <a:t>而圖片的寬度，可以直接設定某一邊的寬度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83" y="2566525"/>
            <a:ext cx="4989606" cy="34051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80" y="4154215"/>
            <a:ext cx="4456492" cy="25952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t="4972" r="2380" b="62001"/>
          <a:stretch/>
        </p:blipFill>
        <p:spPr>
          <a:xfrm>
            <a:off x="1035559" y="2695003"/>
            <a:ext cx="3514725" cy="1371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12925" y="6349484"/>
            <a:ext cx="2558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ex_tableImage2.html</a:t>
            </a:r>
          </a:p>
        </p:txBody>
      </p:sp>
    </p:spTree>
    <p:extLst>
      <p:ext uri="{BB962C8B-B14F-4D97-AF65-F5344CB8AC3E}">
        <p14:creationId xmlns:p14="http://schemas.microsoft.com/office/powerpoint/2010/main" val="72320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在表格中插入圖片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在以上的範例當中，我們可以發現，如果我們使用直接設定像素的話，當畫面縮小</a:t>
            </a:r>
            <a:r>
              <a:rPr lang="zh-TW" altLang="en-US" dirty="0"/>
              <a:t>時</a:t>
            </a:r>
            <a:r>
              <a:rPr lang="zh-TW" altLang="en-US" dirty="0" smtClean="0"/>
              <a:t>，圖片大小依舊不會改變</a:t>
            </a:r>
            <a:endParaRPr lang="en-US" altLang="zh-TW" dirty="0" smtClean="0"/>
          </a:p>
          <a:p>
            <a:r>
              <a:rPr lang="zh-TW" altLang="en-US" dirty="0" smtClean="0"/>
              <a:t>因此我們可以利用百分比的方式來進行圖片大小的設定</a:t>
            </a:r>
            <a:endParaRPr lang="en-US" altLang="zh-TW" dirty="0" smtClean="0"/>
          </a:p>
          <a:p>
            <a:r>
              <a:rPr lang="zh-TW" altLang="en-US" dirty="0" smtClean="0"/>
              <a:t>當我們採用這方式設定時，我們去拖曳視窗大小，就會發現圖形大小會跟著改變。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4371975"/>
            <a:ext cx="2362200" cy="13906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8" y="3886555"/>
            <a:ext cx="3891268" cy="236184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094" y="3886378"/>
            <a:ext cx="3226745" cy="23618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12925" y="6349484"/>
            <a:ext cx="2558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ex_tableImage2.html</a:t>
            </a:r>
          </a:p>
        </p:txBody>
      </p:sp>
    </p:spTree>
    <p:extLst>
      <p:ext uri="{BB962C8B-B14F-4D97-AF65-F5344CB8AC3E}">
        <p14:creationId xmlns:p14="http://schemas.microsoft.com/office/powerpoint/2010/main" val="3405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設定表格背景顏色 </a:t>
            </a:r>
            <a:r>
              <a:rPr lang="en-US" altLang="zh-TW" dirty="0"/>
              <a:t>- background-color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如果要設定表格的背景，可使用 </a:t>
            </a:r>
            <a:r>
              <a:rPr lang="en-US" altLang="zh-TW" dirty="0" smtClean="0"/>
              <a:t>background-color</a:t>
            </a:r>
            <a:r>
              <a:rPr lang="zh-TW" altLang="en-US" dirty="0" smtClean="0"/>
              <a:t>指令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56677" y="2268499"/>
            <a:ext cx="406989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語法：</a:t>
            </a:r>
            <a:r>
              <a:rPr lang="en-US" altLang="zh-TW" dirty="0" smtClean="0"/>
              <a:t>Background-color:</a:t>
            </a:r>
            <a:r>
              <a:rPr lang="zh-TW" altLang="en-US" dirty="0" smtClean="0"/>
              <a:t>顏色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7719937" y="6248399"/>
            <a:ext cx="4086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ex_tablebackground_bgcolor.html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73" y="2717039"/>
            <a:ext cx="3003926" cy="39006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96" y="3886784"/>
            <a:ext cx="3538538" cy="19450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38" y="2163165"/>
            <a:ext cx="3375096" cy="38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1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設定表格</a:t>
            </a:r>
            <a:r>
              <a:rPr lang="zh-TW" altLang="en-US" dirty="0" smtClean="0"/>
              <a:t>背景圖</a:t>
            </a:r>
            <a:r>
              <a:rPr lang="zh-TW" altLang="en-US" dirty="0"/>
              <a:t>片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en-US" altLang="zh-TW" dirty="0"/>
              <a:t> background-image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若要設定表格背景為圖片，可使用 </a:t>
            </a:r>
            <a:r>
              <a:rPr lang="en-US" altLang="zh-TW" dirty="0"/>
              <a:t>background-image</a:t>
            </a:r>
            <a:r>
              <a:rPr lang="zh-TW" altLang="en-US" dirty="0"/>
              <a:t>來</a:t>
            </a:r>
            <a:r>
              <a:rPr lang="zh-TW" altLang="en-US" dirty="0" smtClean="0"/>
              <a:t>設定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133" y="2180943"/>
            <a:ext cx="3617648" cy="411067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52279" y="2476499"/>
            <a:ext cx="6360967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語法：</a:t>
            </a:r>
            <a:r>
              <a:rPr lang="en-US" altLang="zh-TW" dirty="0"/>
              <a:t>background-image: </a:t>
            </a:r>
            <a:r>
              <a:rPr lang="en-US" altLang="zh-TW" dirty="0" err="1"/>
              <a:t>url</a:t>
            </a:r>
            <a:r>
              <a:rPr lang="en-US" altLang="zh-TW" dirty="0" smtClean="0"/>
              <a:t>(</a:t>
            </a:r>
            <a:r>
              <a:rPr lang="zh-TW" altLang="en-US" dirty="0" smtClean="0"/>
              <a:t>圖片檔案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zh-TW" altLang="en-US" dirty="0" smtClean="0">
                <a:solidFill>
                  <a:srgbClr val="FF0000"/>
                </a:solidFill>
              </a:rPr>
              <a:t>例如：</a:t>
            </a:r>
            <a:r>
              <a:rPr lang="en-US" altLang="zh-TW" dirty="0">
                <a:solidFill>
                  <a:srgbClr val="FF0000"/>
                </a:solidFill>
              </a:rPr>
              <a:t>background-image: </a:t>
            </a:r>
            <a:r>
              <a:rPr lang="en-US" altLang="zh-TW" dirty="0" err="1">
                <a:solidFill>
                  <a:srgbClr val="FF0000"/>
                </a:solidFill>
              </a:rPr>
              <a:t>url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img</a:t>
            </a:r>
            <a:r>
              <a:rPr lang="en-US" altLang="zh-TW" dirty="0">
                <a:solidFill>
                  <a:srgbClr val="FF0000"/>
                </a:solidFill>
              </a:rPr>
              <a:t>/background2.jpg</a:t>
            </a:r>
            <a:r>
              <a:rPr lang="en-US" altLang="zh-TW" dirty="0" smtClean="0">
                <a:solidFill>
                  <a:srgbClr val="FF0000"/>
                </a:solidFill>
              </a:rPr>
              <a:t>);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56604" r="472"/>
          <a:stretch/>
        </p:blipFill>
        <p:spPr>
          <a:xfrm>
            <a:off x="1252279" y="3367161"/>
            <a:ext cx="4019550" cy="26289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3309" y="6122339"/>
            <a:ext cx="6360967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FF0000"/>
                </a:solidFill>
              </a:rPr>
              <a:t>請注意，若圖片存放在子目錄當中的話，要注意一下路徑的寫法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92137" y="6417894"/>
            <a:ext cx="4246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ex_tablebackground_bgimage.html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寬度</a:t>
            </a:r>
            <a:r>
              <a:rPr lang="en-US" altLang="zh-TW" dirty="0"/>
              <a:t>(Width)</a:t>
            </a:r>
            <a:r>
              <a:rPr lang="zh-TW" altLang="en-US" dirty="0"/>
              <a:t>與高度</a:t>
            </a:r>
            <a:r>
              <a:rPr lang="en-US" altLang="zh-TW" dirty="0"/>
              <a:t>(height)</a:t>
            </a:r>
            <a:r>
              <a:rPr lang="zh-TW" altLang="en-US" dirty="0"/>
              <a:t>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45124" y="1334888"/>
            <a:ext cx="10131425" cy="4276726"/>
          </a:xfrm>
        </p:spPr>
        <p:txBody>
          <a:bodyPr/>
          <a:lstStyle/>
          <a:p>
            <a:r>
              <a:rPr lang="zh-TW" altLang="en-US" dirty="0"/>
              <a:t>設定高度這個屬性，請小心服用，因為一個不小心，很可能造成文字超出方框的狀況，因此這屬性多半用在圖形，若是用在文字，就得千萬</a:t>
            </a:r>
            <a:r>
              <a:rPr lang="zh-TW" altLang="en-US" dirty="0" smtClean="0"/>
              <a:t>小心</a:t>
            </a:r>
            <a:endParaRPr lang="en-US" altLang="zh-TW" dirty="0" smtClean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49856"/>
          <a:stretch/>
        </p:blipFill>
        <p:spPr>
          <a:xfrm>
            <a:off x="935648" y="2423565"/>
            <a:ext cx="3986579" cy="12602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8" y="4018776"/>
            <a:ext cx="10313377" cy="225605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097646" y="6479876"/>
            <a:ext cx="306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sample_CSS_Box_WandH.html</a:t>
            </a:r>
          </a:p>
        </p:txBody>
      </p:sp>
    </p:spTree>
    <p:extLst>
      <p:ext uri="{BB962C8B-B14F-4D97-AF65-F5344CB8AC3E}">
        <p14:creationId xmlns:p14="http://schemas.microsoft.com/office/powerpoint/2010/main" val="2801182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設定表格</a:t>
            </a:r>
            <a:r>
              <a:rPr lang="zh-TW" altLang="en-US" dirty="0" smtClean="0"/>
              <a:t>背景漸層顏色 </a:t>
            </a:r>
            <a:r>
              <a:rPr lang="en-US" altLang="zh-TW" dirty="0"/>
              <a:t>- background-color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若要設定表格背景為漸層</a:t>
            </a:r>
            <a:r>
              <a:rPr lang="zh-TW" altLang="en-US" dirty="0" smtClean="0"/>
              <a:t>顏色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linear-gradient</a:t>
            </a:r>
            <a:r>
              <a:rPr lang="en-US" altLang="zh-TW" dirty="0"/>
              <a:t>()      </a:t>
            </a:r>
            <a:r>
              <a:rPr lang="zh-TW" altLang="en-US" dirty="0"/>
              <a:t>：指定線性漸層。</a:t>
            </a:r>
          </a:p>
          <a:p>
            <a:pPr lvl="1"/>
            <a:r>
              <a:rPr lang="en-US" altLang="zh-TW" dirty="0"/>
              <a:t>radial-gradient()      </a:t>
            </a:r>
            <a:r>
              <a:rPr lang="zh-TW" altLang="en-US" dirty="0"/>
              <a:t>：指定放射狀漸層。</a:t>
            </a:r>
          </a:p>
          <a:p>
            <a:pPr lvl="1"/>
            <a:r>
              <a:rPr lang="en-US" altLang="zh-TW" dirty="0"/>
              <a:t>repeating-linear-gradient()      </a:t>
            </a:r>
            <a:r>
              <a:rPr lang="zh-TW" altLang="en-US" dirty="0"/>
              <a:t>：指定重複線性漸層。</a:t>
            </a:r>
          </a:p>
          <a:p>
            <a:pPr lvl="1"/>
            <a:r>
              <a:rPr lang="en-US" altLang="zh-TW" dirty="0"/>
              <a:t>repeating-radial-gradient()      </a:t>
            </a:r>
            <a:r>
              <a:rPr lang="zh-TW" altLang="en-US" dirty="0"/>
              <a:t>：指定重複放射狀漸層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詳細細節可參考</a:t>
            </a:r>
            <a:r>
              <a:rPr lang="en-US" altLang="zh-TW" dirty="0" smtClean="0"/>
              <a:t>12-3</a:t>
            </a:r>
            <a:r>
              <a:rPr lang="zh-TW" altLang="en-US" dirty="0" smtClean="0"/>
              <a:t>節的屬性設定。</a:t>
            </a:r>
            <a:endParaRPr lang="en-US" altLang="zh-TW" dirty="0" smtClean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25571" y="2574189"/>
            <a:ext cx="7280304" cy="8925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/>
              <a:t>語法：</a:t>
            </a:r>
            <a:r>
              <a:rPr lang="en-US" altLang="zh-TW" b="1" dirty="0" smtClean="0"/>
              <a:t>background:</a:t>
            </a:r>
            <a:r>
              <a:rPr lang="zh-TW" altLang="en-US" b="1" dirty="0" smtClean="0"/>
              <a:t>漸層設定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漸層顯示方式</a:t>
            </a:r>
            <a:r>
              <a:rPr lang="en-US" altLang="zh-TW" b="1" dirty="0" smtClean="0"/>
              <a:t>,</a:t>
            </a:r>
            <a:r>
              <a:rPr lang="zh-TW" altLang="en-US" b="1" dirty="0" smtClean="0"/>
              <a:t>第一顏色，第二顏色</a:t>
            </a:r>
            <a:r>
              <a:rPr lang="en-US" altLang="zh-TW" b="1" dirty="0" smtClean="0"/>
              <a:t>)</a:t>
            </a:r>
          </a:p>
          <a:p>
            <a:endParaRPr lang="en-US" altLang="zh-TW" sz="1600" b="1" dirty="0" smtClean="0"/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例如：</a:t>
            </a:r>
            <a:r>
              <a:rPr lang="en-US" altLang="zh-TW" b="1" dirty="0" err="1" smtClean="0">
                <a:solidFill>
                  <a:srgbClr val="FF0000"/>
                </a:solidFill>
              </a:rPr>
              <a:t>background:linear-gradient</a:t>
            </a:r>
            <a:r>
              <a:rPr lang="en-US" altLang="zh-TW" b="1" dirty="0" smtClean="0">
                <a:solidFill>
                  <a:srgbClr val="FF0000"/>
                </a:solidFill>
              </a:rPr>
              <a:t>(90deg,yellow,green)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9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設定表格背景漸層顏色 </a:t>
            </a:r>
            <a:r>
              <a:rPr lang="en-US" altLang="zh-TW" dirty="0"/>
              <a:t>- background-color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123" y="2586318"/>
            <a:ext cx="3749601" cy="21626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35" y="2052918"/>
            <a:ext cx="3253698" cy="37551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13728" y="6248399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ex_tablebackground_bglinear.html</a:t>
            </a:r>
          </a:p>
        </p:txBody>
      </p:sp>
    </p:spTree>
    <p:extLst>
      <p:ext uri="{BB962C8B-B14F-4D97-AF65-F5344CB8AC3E}">
        <p14:creationId xmlns:p14="http://schemas.microsoft.com/office/powerpoint/2010/main" val="312330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前面我們講了一些設定，其中有許多設定如</a:t>
            </a:r>
            <a:r>
              <a:rPr lang="en-US" altLang="zh-TW" dirty="0" smtClean="0"/>
              <a:t>border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background..</a:t>
            </a:r>
            <a:r>
              <a:rPr lang="zh-TW" altLang="en-US" dirty="0" smtClean="0"/>
              <a:t>等設定，是可以通用在別的元素當中，不侷限於表格，以下是其中一個</a:t>
            </a:r>
            <a:r>
              <a:rPr lang="zh-TW" altLang="en-US" dirty="0"/>
              <a:t>範</a:t>
            </a:r>
            <a:r>
              <a:rPr lang="zh-TW" altLang="en-US" dirty="0" smtClean="0"/>
              <a:t>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8789120" y="5879067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ex_TextSettings.html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95" y="1634173"/>
            <a:ext cx="4195721" cy="49346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50" y="2103333"/>
            <a:ext cx="430143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6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練習六 表格背景與圖片設定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請下載練習檔</a:t>
            </a:r>
            <a:r>
              <a:rPr lang="en-US" altLang="zh-TW" dirty="0" smtClean="0"/>
              <a:t>table_pratice6.zip</a:t>
            </a:r>
            <a:r>
              <a:rPr lang="zh-TW" altLang="en-US" dirty="0" smtClean="0"/>
              <a:t>，在桌面建立一個資料夾，將檔案解壓縮放在資料夾中</a:t>
            </a:r>
            <a:endParaRPr lang="en-US" altLang="zh-TW" dirty="0"/>
          </a:p>
          <a:p>
            <a:r>
              <a:rPr lang="zh-TW" altLang="en-US" dirty="0" smtClean="0"/>
              <a:t>請修改</a:t>
            </a:r>
            <a:r>
              <a:rPr lang="en-US" altLang="zh-TW" dirty="0" smtClean="0"/>
              <a:t>table_pratice6.html</a:t>
            </a:r>
            <a:r>
              <a:rPr lang="zh-TW" altLang="en-US" dirty="0" smtClean="0"/>
              <a:t>，將所有的設定屬性，以</a:t>
            </a:r>
            <a:r>
              <a:rPr lang="en-US" altLang="zh-TW" dirty="0" smtClean="0"/>
              <a:t>CSS</a:t>
            </a:r>
            <a:r>
              <a:rPr lang="zh-TW" altLang="en-US" dirty="0" smtClean="0"/>
              <a:t>方式來進行設定。</a:t>
            </a:r>
            <a:endParaRPr lang="en-US" altLang="zh-TW" dirty="0" smtClean="0"/>
          </a:p>
          <a:p>
            <a:r>
              <a:rPr lang="zh-TW" altLang="en-US" dirty="0" smtClean="0"/>
              <a:t>表格請善用</a:t>
            </a:r>
            <a:r>
              <a:rPr lang="en-US" altLang="zh-TW" dirty="0" smtClean="0"/>
              <a:t>margin</a:t>
            </a:r>
            <a:r>
              <a:rPr lang="zh-TW" altLang="en-US" dirty="0" smtClean="0"/>
              <a:t>屬性，將表格至於網頁中央</a:t>
            </a:r>
            <a:endParaRPr lang="en-US" altLang="zh-TW" dirty="0" smtClean="0"/>
          </a:p>
          <a:p>
            <a:r>
              <a:rPr lang="zh-TW" altLang="en-US" dirty="0" smtClean="0"/>
              <a:t>所有的表格框線，請設定為虛線</a:t>
            </a:r>
            <a:endParaRPr lang="en-US" altLang="zh-TW" dirty="0" smtClean="0"/>
          </a:p>
          <a:p>
            <a:r>
              <a:rPr lang="zh-TW" altLang="en-US" dirty="0" smtClean="0"/>
              <a:t>最下端的表格，請用線性漸層，其顏色設定為</a:t>
            </a:r>
            <a:r>
              <a:rPr lang="en-US" altLang="zh-TW" dirty="0" err="1" smtClean="0"/>
              <a:t>lightblue</a:t>
            </a:r>
            <a:r>
              <a:rPr lang="zh-TW" altLang="en-US" dirty="0" smtClean="0"/>
              <a:t>與</a:t>
            </a:r>
            <a:r>
              <a:rPr lang="en-US" altLang="zh-TW" dirty="0" smtClean="0"/>
              <a:t>blue</a:t>
            </a:r>
          </a:p>
          <a:p>
            <a:r>
              <a:rPr lang="zh-TW" altLang="en-US" dirty="0" smtClean="0"/>
              <a:t>溫馨小提示，在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屬性當中</a:t>
            </a:r>
            <a:r>
              <a:rPr lang="en-US" altLang="zh-TW" dirty="0" err="1" smtClean="0"/>
              <a:t>cellspacing</a:t>
            </a:r>
            <a:r>
              <a:rPr lang="zh-TW" altLang="en-US" dirty="0" smtClean="0"/>
              <a:t>在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當中可用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練習六 表格背景與圖片設</a:t>
            </a:r>
            <a:r>
              <a:rPr lang="zh-TW" altLang="en-US" dirty="0"/>
              <a:t>定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733431"/>
            <a:ext cx="8339137" cy="483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6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12-2 </a:t>
            </a:r>
            <a:r>
              <a:rPr lang="zh-TW" altLang="en-US" dirty="0" smtClean="0"/>
              <a:t>表格屬性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5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12-2-1 </a:t>
            </a:r>
            <a:r>
              <a:rPr lang="en-US" altLang="zh-TW" dirty="0"/>
              <a:t>caption-side ( </a:t>
            </a:r>
            <a:r>
              <a:rPr lang="zh-TW" altLang="en-US" dirty="0"/>
              <a:t>表格標題位置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舉例來說，我們可以在 </a:t>
            </a:r>
            <a:r>
              <a:rPr lang="en-US" altLang="zh-TW" dirty="0" smtClean="0"/>
              <a:t>&lt;table2.html&gt; </a:t>
            </a:r>
            <a:r>
              <a:rPr lang="zh-TW" altLang="en-US" dirty="0" smtClean="0"/>
              <a:t>的第</a:t>
            </a:r>
            <a:r>
              <a:rPr lang="en-US" altLang="zh-TW" dirty="0" smtClean="0"/>
              <a:t>07 </a:t>
            </a:r>
            <a:r>
              <a:rPr lang="zh-TW" altLang="en-US" dirty="0" smtClean="0"/>
              <a:t>行加上</a:t>
            </a:r>
            <a:r>
              <a:rPr lang="en-US" altLang="zh-TW" dirty="0" smtClean="0"/>
              <a:t>caption-</a:t>
            </a:r>
            <a:r>
              <a:rPr lang="en-US" altLang="zh-TW" dirty="0" err="1" smtClean="0"/>
              <a:t>side:bottom</a:t>
            </a:r>
            <a:r>
              <a:rPr lang="zh-TW" altLang="en-US" dirty="0" smtClean="0"/>
              <a:t>，指定標題位於表格下方：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瀏覽結果會變成如下圖。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66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768013" y="6196013"/>
            <a:ext cx="14239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P.12-7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205" y="2458944"/>
            <a:ext cx="7485904" cy="336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8580" y="3504068"/>
            <a:ext cx="4216003" cy="2551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026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12-2-3 </a:t>
            </a:r>
            <a:r>
              <a:rPr lang="en-US" altLang="zh-TW" dirty="0"/>
              <a:t>table-layout ( </a:t>
            </a:r>
            <a:r>
              <a:rPr lang="zh-TW" altLang="en-US" dirty="0"/>
              <a:t>表格版面編排方式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舉例來說，假設我們將 </a:t>
            </a:r>
            <a:r>
              <a:rPr lang="en-US" altLang="zh-TW" dirty="0" smtClean="0"/>
              <a:t>&lt;table3.html&gt; </a:t>
            </a:r>
            <a:r>
              <a:rPr lang="zh-TW" altLang="en-US" dirty="0" smtClean="0"/>
              <a:t>的第</a:t>
            </a:r>
            <a:r>
              <a:rPr lang="en-US" altLang="zh-TW" dirty="0" smtClean="0"/>
              <a:t>07 </a:t>
            </a:r>
            <a:r>
              <a:rPr lang="zh-TW" altLang="en-US" dirty="0" smtClean="0"/>
              <a:t>行改寫成如下，指定表格寬度為</a:t>
            </a:r>
            <a:r>
              <a:rPr lang="en-US" altLang="zh-TW" dirty="0" smtClean="0"/>
              <a:t>200 </a:t>
            </a:r>
            <a:r>
              <a:rPr lang="zh-TW" altLang="en-US" dirty="0" smtClean="0"/>
              <a:t>像素、版面編排方式為</a:t>
            </a:r>
            <a:r>
              <a:rPr lang="en-US" altLang="zh-TW" dirty="0" smtClean="0"/>
              <a:t>auto ( </a:t>
            </a:r>
            <a:r>
              <a:rPr lang="zh-TW" altLang="en-US" dirty="0" smtClean="0"/>
              <a:t>自動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，然後另存新檔為 </a:t>
            </a:r>
            <a:r>
              <a:rPr lang="en-US" altLang="zh-TW" dirty="0" smtClean="0"/>
              <a:t>&lt;table4.html&gt;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0"/>
            <a:r>
              <a:rPr lang="zh-TW" altLang="en-US" dirty="0" smtClean="0"/>
              <a:t>瀏覽結果會變成如下圖。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980738" y="6196013"/>
            <a:ext cx="1211262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P.12-10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6402" y="2765001"/>
            <a:ext cx="7485904" cy="32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8569" y="3690467"/>
            <a:ext cx="4236025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923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12-2-4 </a:t>
            </a:r>
            <a:r>
              <a:rPr lang="en-US" altLang="zh-TW" dirty="0"/>
              <a:t>empty-cells ( </a:t>
            </a:r>
            <a:r>
              <a:rPr lang="zh-TW" altLang="en-US" dirty="0"/>
              <a:t>顯示或隱藏空白儲存格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68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907713" y="6196013"/>
            <a:ext cx="12842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P.12-12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0375" y="2249375"/>
            <a:ext cx="6076963" cy="433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1969" y="2249375"/>
            <a:ext cx="2308865" cy="2072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5703103" y="3244334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CH14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03103" y="3244334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CH14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703103" y="3244334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CH14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699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12-2-5 border-spacing ( </a:t>
            </a:r>
            <a:r>
              <a:rPr lang="zh-TW" altLang="en-US" dirty="0"/>
              <a:t>表格框線間距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P.12-14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4" y="1988841"/>
            <a:ext cx="6023308" cy="461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8474" y="1988841"/>
            <a:ext cx="2228369" cy="136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53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限制寬度</a:t>
            </a:r>
            <a:r>
              <a:rPr lang="en-US" altLang="zh-TW" dirty="0" smtClean="0"/>
              <a:t>(min-width/max-width)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有些</a:t>
            </a:r>
            <a:r>
              <a:rPr lang="zh-TW" altLang="en-US" dirty="0"/>
              <a:t>頁</a:t>
            </a:r>
            <a:r>
              <a:rPr lang="zh-TW" altLang="en-US" dirty="0" smtClean="0"/>
              <a:t>面設計，會因為瀏覽器視窗大小而縮放，但有些內容往往會縮放太小或太大的時候，會造成頁面閱讀的困難，因此就必須設定最大及最小的寬度設定</a:t>
            </a:r>
            <a:endParaRPr lang="en-US" altLang="zh-TW" dirty="0" smtClean="0"/>
          </a:p>
          <a:p>
            <a:r>
              <a:rPr lang="zh-TW" altLang="en-US" dirty="0" smtClean="0"/>
              <a:t>簡單的說，</a:t>
            </a:r>
            <a:r>
              <a:rPr lang="en-US" altLang="zh-TW" dirty="0" smtClean="0"/>
              <a:t>max-width</a:t>
            </a:r>
            <a:r>
              <a:rPr lang="zh-TW" altLang="en-US" dirty="0" smtClean="0"/>
              <a:t>屬性可用來確保文字行在大瀏覽器視窗</a:t>
            </a:r>
            <a:endParaRPr lang="en-US" altLang="zh-TW" dirty="0" smtClean="0"/>
          </a:p>
          <a:p>
            <a:r>
              <a:rPr lang="zh-TW" altLang="en-US" dirty="0" smtClean="0"/>
              <a:t>不會變得太寬，而</a:t>
            </a:r>
            <a:r>
              <a:rPr lang="en-US" altLang="zh-TW" dirty="0" smtClean="0"/>
              <a:t>min-width</a:t>
            </a:r>
            <a:r>
              <a:rPr lang="zh-TW" altLang="en-US" dirty="0" smtClean="0"/>
              <a:t>則在小瀏覽器視窗</a:t>
            </a:r>
            <a:r>
              <a:rPr lang="en-US" altLang="zh-TW" dirty="0" smtClean="0"/>
              <a:t>(</a:t>
            </a:r>
            <a:r>
              <a:rPr lang="zh-TW" altLang="en-US" dirty="0" smtClean="0"/>
              <a:t>或手機</a:t>
            </a:r>
            <a:r>
              <a:rPr lang="en-US" altLang="zh-TW" dirty="0" smtClean="0"/>
              <a:t>)</a:t>
            </a:r>
            <a:r>
              <a:rPr lang="zh-TW" altLang="en-US" dirty="0" smtClean="0"/>
              <a:t>上，部會變得太窄</a:t>
            </a:r>
            <a:endParaRPr lang="en-US" altLang="zh-TW" dirty="0" smtClean="0"/>
          </a:p>
          <a:p>
            <a:r>
              <a:rPr lang="zh-TW" altLang="en-US" dirty="0" smtClean="0"/>
              <a:t>實際畫面請參考範例檔案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908315" y="6488668"/>
            <a:ext cx="4248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sample_CSS_BOX_Width_MinandMax.html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88243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</a:t>
            </a:r>
            <a:r>
              <a:rPr lang="zh-TW" altLang="en-US" dirty="0"/>
              <a:t>章</a:t>
            </a:r>
            <a:r>
              <a:rPr lang="zh-TW" altLang="en-US" dirty="0" smtClean="0"/>
              <a:t>作</a:t>
            </a:r>
            <a:r>
              <a:rPr lang="zh-TW" altLang="en-US" dirty="0"/>
              <a:t>業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802636" y="1555424"/>
            <a:ext cx="9482008" cy="4560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TW" altLang="en-US" dirty="0" smtClean="0"/>
              <a:t>請在</a:t>
            </a:r>
            <a:r>
              <a:rPr lang="en-US" altLang="zh-TW" dirty="0" smtClean="0"/>
              <a:t>d</a:t>
            </a:r>
            <a:r>
              <a:rPr lang="zh-TW" altLang="en-US" dirty="0" smtClean="0"/>
              <a:t>槽建立資料夾，並由學習平台下載</a:t>
            </a:r>
            <a:r>
              <a:rPr lang="en-US" altLang="zh-TW" dirty="0" smtClean="0"/>
              <a:t>CH12_homework.zip </a:t>
            </a:r>
            <a:r>
              <a:rPr lang="zh-TW" altLang="en-US" dirty="0" smtClean="0"/>
              <a:t>，將檔案解壓縮到您所建立的資料夾下</a:t>
            </a:r>
            <a:endParaRPr lang="en-US" altLang="zh-TW" dirty="0" smtClean="0"/>
          </a:p>
          <a:p>
            <a:r>
              <a:rPr lang="zh-TW" altLang="en-US" dirty="0" smtClean="0"/>
              <a:t>將資料夾當中的</a:t>
            </a:r>
            <a:r>
              <a:rPr lang="en-US" altLang="zh-TW" dirty="0" smtClean="0"/>
              <a:t>CH12_homework.html</a:t>
            </a:r>
            <a:r>
              <a:rPr lang="zh-TW" altLang="en-US" dirty="0" smtClean="0"/>
              <a:t>，所有的相關設定進行改寫，將所有設定再</a:t>
            </a:r>
            <a:r>
              <a:rPr lang="en-US" altLang="zh-TW" dirty="0" smtClean="0"/>
              <a:t>&lt;style&gt;</a:t>
            </a:r>
            <a:r>
              <a:rPr lang="zh-TW" altLang="en-US" dirty="0" smtClean="0"/>
              <a:t>標籤當中統一定義</a:t>
            </a:r>
            <a:endParaRPr lang="en-US" altLang="zh-TW" dirty="0"/>
          </a:p>
          <a:p>
            <a:r>
              <a:rPr lang="zh-TW" altLang="en-US" dirty="0" smtClean="0"/>
              <a:t>網頁背景請用</a:t>
            </a:r>
            <a:r>
              <a:rPr lang="en-US" altLang="zh-TW" dirty="0" err="1" smtClean="0"/>
              <a:t>img</a:t>
            </a:r>
            <a:r>
              <a:rPr lang="zh-TW" altLang="en-US" dirty="0" smtClean="0"/>
              <a:t>下的指定檔案，</a:t>
            </a:r>
            <a:r>
              <a:rPr lang="en-US" altLang="zh-TW" dirty="0" smtClean="0"/>
              <a:t>bg.gif</a:t>
            </a:r>
          </a:p>
          <a:p>
            <a:r>
              <a:rPr lang="zh-TW" altLang="en-US" dirty="0" smtClean="0"/>
              <a:t>網頁預設</a:t>
            </a:r>
            <a:r>
              <a:rPr lang="zh-TW" altLang="en-US" dirty="0"/>
              <a:t>字型</a:t>
            </a:r>
            <a:r>
              <a:rPr lang="zh-TW" altLang="en-US" dirty="0" smtClean="0"/>
              <a:t>大小 </a:t>
            </a:r>
            <a:r>
              <a:rPr lang="en-US" altLang="zh-TW" dirty="0" smtClean="0"/>
              <a:t>18px,</a:t>
            </a:r>
          </a:p>
          <a:p>
            <a:r>
              <a:rPr lang="zh-TW" altLang="en-US" dirty="0" smtClean="0"/>
              <a:t>完成畫面請參考下一頁</a:t>
            </a:r>
            <a:endParaRPr lang="en-US" altLang="zh-TW" dirty="0" smtClean="0"/>
          </a:p>
          <a:p>
            <a:pPr marL="0" indent="0">
              <a:buFont typeface="Wingdings 3" charset="2"/>
              <a:buNone/>
            </a:pPr>
            <a:endParaRPr lang="en-US" altLang="zh-TW" dirty="0" smtClean="0"/>
          </a:p>
          <a:p>
            <a:pPr marL="0" indent="0">
              <a:buFont typeface="Wingdings 3" charset="2"/>
              <a:buNone/>
            </a:pP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3759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本</a:t>
            </a:r>
            <a:r>
              <a:rPr lang="zh-TW" altLang="en-US" dirty="0"/>
              <a:t>章</a:t>
            </a:r>
            <a:r>
              <a:rPr lang="zh-TW" altLang="en-US" dirty="0" smtClean="0"/>
              <a:t>作業 </a:t>
            </a:r>
            <a:r>
              <a:rPr lang="en-US" altLang="zh-TW" dirty="0" smtClean="0"/>
              <a:t>_</a:t>
            </a:r>
            <a:r>
              <a:rPr lang="zh-TW" altLang="en-US" dirty="0" smtClean="0"/>
              <a:t>完成畫面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71</a:t>
            </a:fld>
            <a:endParaRPr lang="en-US" dirty="0"/>
          </a:p>
        </p:txBody>
      </p:sp>
      <p:sp>
        <p:nvSpPr>
          <p:cNvPr id="8" name="內容版面配置區 5"/>
          <p:cNvSpPr txBox="1">
            <a:spLocks/>
          </p:cNvSpPr>
          <p:nvPr/>
        </p:nvSpPr>
        <p:spPr>
          <a:xfrm>
            <a:off x="7255317" y="1335431"/>
            <a:ext cx="4167639" cy="52653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表格的</a:t>
            </a:r>
            <a:r>
              <a:rPr lang="en-US" altLang="zh-TW" dirty="0" smtClean="0"/>
              <a:t>caption</a:t>
            </a:r>
            <a:r>
              <a:rPr lang="zh-TW" altLang="en-US" dirty="0" smtClean="0"/>
              <a:t>設定為斜體，並顯示於表格下方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背景顏色：</a:t>
            </a:r>
            <a:r>
              <a:rPr lang="en-US" altLang="zh-TW" dirty="0"/>
              <a:t>#007AFA</a:t>
            </a:r>
            <a:r>
              <a:rPr lang="zh-TW" altLang="en-US" dirty="0" smtClean="0"/>
              <a:t>，文字顏色</a:t>
            </a:r>
            <a:r>
              <a:rPr lang="en-US" altLang="zh-TW" dirty="0" smtClean="0"/>
              <a:t>:white</a:t>
            </a:r>
            <a:r>
              <a:rPr lang="zh-TW" altLang="en-US" dirty="0"/>
              <a:t>，表格內的間隔</a:t>
            </a:r>
            <a:r>
              <a:rPr lang="en-US" altLang="zh-TW" dirty="0"/>
              <a:t>(padding)</a:t>
            </a:r>
            <a:r>
              <a:rPr lang="zh-TW" altLang="en-US" dirty="0"/>
              <a:t>設定</a:t>
            </a:r>
            <a:r>
              <a:rPr lang="zh-TW" altLang="en-US" dirty="0" smtClean="0"/>
              <a:t>為</a:t>
            </a:r>
            <a:r>
              <a:rPr lang="en-US" altLang="zh-TW" dirty="0" smtClean="0"/>
              <a:t>10px;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表格內容設定：</a:t>
            </a:r>
            <a:endParaRPr lang="en-US" altLang="zh-TW" dirty="0"/>
          </a:p>
          <a:p>
            <a:pPr marL="685800" lvl="1">
              <a:buFont typeface="Wingdings" panose="05000000000000000000" pitchFamily="2" charset="2"/>
              <a:buChar char="l"/>
            </a:pPr>
            <a:r>
              <a:rPr lang="zh-TW" altLang="en-US" dirty="0"/>
              <a:t>高度設定為</a:t>
            </a:r>
            <a:r>
              <a:rPr lang="en-US" altLang="zh-TW" dirty="0"/>
              <a:t>150%</a:t>
            </a:r>
            <a:r>
              <a:rPr lang="zh-TW" altLang="en-US" dirty="0"/>
              <a:t>；</a:t>
            </a:r>
            <a:endParaRPr lang="en-US" altLang="zh-TW" dirty="0"/>
          </a:p>
          <a:p>
            <a:pPr marL="685800" lvl="1">
              <a:buFont typeface="Wingdings" panose="05000000000000000000" pitchFamily="2" charset="2"/>
              <a:buChar char="l"/>
            </a:pPr>
            <a:r>
              <a:rPr lang="zh-TW" altLang="en-US" dirty="0"/>
              <a:t>表格</a:t>
            </a:r>
            <a:r>
              <a:rPr lang="en-US" altLang="zh-TW" dirty="0"/>
              <a:t>layout</a:t>
            </a:r>
            <a:r>
              <a:rPr lang="zh-TW" altLang="en-US" dirty="0"/>
              <a:t>的設定為 </a:t>
            </a:r>
            <a:r>
              <a:rPr lang="en-US" altLang="zh-TW" dirty="0"/>
              <a:t>auto</a:t>
            </a:r>
            <a:r>
              <a:rPr lang="zh-TW" altLang="en-US" dirty="0"/>
              <a:t>；</a:t>
            </a:r>
            <a:endParaRPr lang="en-US" altLang="zh-TW" dirty="0"/>
          </a:p>
          <a:p>
            <a:pPr marL="685800" lvl="1">
              <a:buFont typeface="Wingdings" panose="05000000000000000000" pitchFamily="2" charset="2"/>
              <a:buChar char="l"/>
            </a:pPr>
            <a:r>
              <a:rPr lang="zh-TW" altLang="en-US" dirty="0"/>
              <a:t>表格內的間隔</a:t>
            </a:r>
            <a:r>
              <a:rPr lang="en-US" altLang="zh-TW" dirty="0"/>
              <a:t>(padding)</a:t>
            </a:r>
            <a:r>
              <a:rPr lang="zh-TW" altLang="en-US" dirty="0"/>
              <a:t>設定為</a:t>
            </a:r>
            <a:r>
              <a:rPr lang="en-US" altLang="zh-TW" dirty="0"/>
              <a:t>5px</a:t>
            </a:r>
          </a:p>
          <a:p>
            <a:pPr marL="685800" lvl="1">
              <a:buFont typeface="Wingdings" panose="05000000000000000000" pitchFamily="2" charset="2"/>
              <a:buChar char="l"/>
            </a:pPr>
            <a:r>
              <a:rPr lang="zh-TW" altLang="en-US" dirty="0"/>
              <a:t>每一行以不同的漸層來做區</a:t>
            </a:r>
            <a:r>
              <a:rPr lang="zh-TW" altLang="en-US" dirty="0" smtClean="0"/>
              <a:t>隔</a:t>
            </a:r>
            <a:endParaRPr lang="en-US" altLang="zh-TW" dirty="0" smtClean="0"/>
          </a:p>
          <a:p>
            <a:pPr marL="685800" lvl="1">
              <a:buFont typeface="Wingdings" panose="05000000000000000000" pitchFamily="2" charset="2"/>
              <a:buChar char="l"/>
            </a:pPr>
            <a:r>
              <a:rPr lang="zh-TW" altLang="en-US" dirty="0" smtClean="0"/>
              <a:t>表格格線粗細設定為</a:t>
            </a:r>
            <a:r>
              <a:rPr lang="en-US" altLang="zh-TW" dirty="0" smtClean="0"/>
              <a:t>1px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表格設定為外框線，框線寬度設定為</a:t>
            </a:r>
            <a:r>
              <a:rPr lang="en-US" altLang="zh-TW" dirty="0" smtClean="0"/>
              <a:t>5px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表格內容設定</a:t>
            </a:r>
            <a:endParaRPr lang="en-US" altLang="zh-TW" dirty="0" smtClean="0"/>
          </a:p>
          <a:p>
            <a:pPr marL="685800" lvl="1">
              <a:buFont typeface="Wingdings" panose="05000000000000000000" pitchFamily="2" charset="2"/>
              <a:buChar char="l"/>
            </a:pPr>
            <a:r>
              <a:rPr lang="zh-TW" altLang="en-US" dirty="0"/>
              <a:t>高度設定為</a:t>
            </a:r>
            <a:r>
              <a:rPr lang="en-US" altLang="zh-TW" dirty="0"/>
              <a:t>150%</a:t>
            </a:r>
            <a:r>
              <a:rPr lang="zh-TW" altLang="en-US" dirty="0"/>
              <a:t>；</a:t>
            </a:r>
            <a:endParaRPr lang="en-US" altLang="zh-TW" dirty="0"/>
          </a:p>
          <a:p>
            <a:pPr marL="685800" lvl="1">
              <a:buFont typeface="Wingdings" panose="05000000000000000000" pitchFamily="2" charset="2"/>
              <a:buChar char="l"/>
            </a:pPr>
            <a:r>
              <a:rPr lang="zh-TW" altLang="en-US" dirty="0"/>
              <a:t>表格</a:t>
            </a:r>
            <a:r>
              <a:rPr lang="en-US" altLang="zh-TW" dirty="0"/>
              <a:t>layout</a:t>
            </a:r>
            <a:r>
              <a:rPr lang="zh-TW" altLang="en-US" dirty="0"/>
              <a:t>的設定為 </a:t>
            </a:r>
            <a:r>
              <a:rPr lang="en-US" altLang="zh-TW" dirty="0"/>
              <a:t>auto</a:t>
            </a:r>
            <a:r>
              <a:rPr lang="zh-TW" altLang="en-US" dirty="0"/>
              <a:t>；</a:t>
            </a:r>
            <a:endParaRPr lang="en-US" altLang="zh-TW" dirty="0"/>
          </a:p>
          <a:p>
            <a:pPr marL="685800" lvl="1">
              <a:buFont typeface="Wingdings" panose="05000000000000000000" pitchFamily="2" charset="2"/>
              <a:buChar char="l"/>
            </a:pPr>
            <a:r>
              <a:rPr lang="zh-TW" altLang="en-US" dirty="0"/>
              <a:t>表格內的間隔</a:t>
            </a:r>
            <a:r>
              <a:rPr lang="en-US" altLang="zh-TW" dirty="0"/>
              <a:t>(padding)</a:t>
            </a:r>
            <a:r>
              <a:rPr lang="zh-TW" altLang="en-US" dirty="0"/>
              <a:t>設定為</a:t>
            </a:r>
            <a:r>
              <a:rPr lang="en-US" altLang="zh-TW" dirty="0"/>
              <a:t>5px</a:t>
            </a:r>
          </a:p>
          <a:p>
            <a:pPr marL="685800" lvl="1">
              <a:buFont typeface="Wingdings" panose="05000000000000000000" pitchFamily="2" charset="2"/>
              <a:buChar char="l"/>
            </a:pPr>
            <a:r>
              <a:rPr lang="zh-TW" altLang="en-US" dirty="0"/>
              <a:t>每</a:t>
            </a:r>
            <a:r>
              <a:rPr lang="zh-TW" altLang="en-US" dirty="0" smtClean="0"/>
              <a:t>一行只顯示下方的格線以示區隔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335431"/>
            <a:ext cx="5610279" cy="5186362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4559220" y="3276600"/>
            <a:ext cx="24765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  <p:sp>
        <p:nvSpPr>
          <p:cNvPr id="15" name="橢圓 14"/>
          <p:cNvSpPr/>
          <p:nvPr/>
        </p:nvSpPr>
        <p:spPr>
          <a:xfrm>
            <a:off x="5635545" y="1455394"/>
            <a:ext cx="24765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2</a:t>
            </a:r>
            <a:endParaRPr lang="zh-TW" altLang="en-US" sz="1200" dirty="0"/>
          </a:p>
        </p:txBody>
      </p:sp>
      <p:sp>
        <p:nvSpPr>
          <p:cNvPr id="16" name="橢圓 15"/>
          <p:cNvSpPr/>
          <p:nvPr/>
        </p:nvSpPr>
        <p:spPr>
          <a:xfrm>
            <a:off x="3666885" y="2250599"/>
            <a:ext cx="24765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3</a:t>
            </a:r>
            <a:endParaRPr lang="zh-TW" altLang="en-US" sz="1200" dirty="0"/>
          </a:p>
        </p:txBody>
      </p:sp>
      <p:sp>
        <p:nvSpPr>
          <p:cNvPr id="17" name="橢圓 16"/>
          <p:cNvSpPr/>
          <p:nvPr/>
        </p:nvSpPr>
        <p:spPr>
          <a:xfrm>
            <a:off x="6114810" y="3712524"/>
            <a:ext cx="24765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4</a:t>
            </a:r>
            <a:endParaRPr lang="zh-TW" altLang="en-US" sz="1200" dirty="0"/>
          </a:p>
        </p:txBody>
      </p:sp>
      <p:sp>
        <p:nvSpPr>
          <p:cNvPr id="18" name="橢圓 17"/>
          <p:cNvSpPr/>
          <p:nvPr/>
        </p:nvSpPr>
        <p:spPr>
          <a:xfrm>
            <a:off x="3393915" y="4690789"/>
            <a:ext cx="24765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5</a:t>
            </a:r>
            <a:endParaRPr lang="zh-TW" altLang="en-US" sz="1200" dirty="0"/>
          </a:p>
        </p:txBody>
      </p:sp>
      <p:sp>
        <p:nvSpPr>
          <p:cNvPr id="19" name="橢圓 18"/>
          <p:cNvSpPr/>
          <p:nvPr/>
        </p:nvSpPr>
        <p:spPr>
          <a:xfrm>
            <a:off x="4559220" y="6168044"/>
            <a:ext cx="24765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1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478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141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:</a:t>
            </a:r>
            <a:r>
              <a:rPr lang="zh-TW" altLang="en-US" dirty="0" smtClean="0"/>
              <a:t>文字的垂直</a:t>
            </a:r>
            <a:r>
              <a:rPr lang="zh-TW" altLang="en-US" dirty="0"/>
              <a:t>對齊－</a:t>
            </a:r>
            <a:r>
              <a:rPr lang="en-US" altLang="zh-TW" dirty="0"/>
              <a:t>vertical-align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vertical-align </a:t>
            </a:r>
            <a:r>
              <a:rPr lang="zh-TW" altLang="en-US" dirty="0"/>
              <a:t>屬性是用來設定文字或圖片在垂直方向的對齊方式</a:t>
            </a:r>
            <a:r>
              <a:rPr lang="en-US" altLang="zh-TW" dirty="0"/>
              <a:t>, </a:t>
            </a:r>
            <a:r>
              <a:rPr lang="zh-TW" altLang="en-US" dirty="0"/>
              <a:t>其語法如下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其屬性值如下：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87689" y="2780928"/>
            <a:ext cx="391686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Vertical-align: </a:t>
            </a:r>
            <a:r>
              <a:rPr lang="zh-TW" altLang="en-US" dirty="0"/>
              <a:t>屬性值</a:t>
            </a:r>
            <a:r>
              <a:rPr lang="en-US" altLang="zh-TW" dirty="0"/>
              <a:t>;</a:t>
            </a:r>
            <a:endParaRPr lang="zh-TW" alt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73" y="3743631"/>
            <a:ext cx="4608190" cy="251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9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:</a:t>
            </a:r>
            <a:r>
              <a:rPr lang="zh-TW" altLang="en-US" dirty="0"/>
              <a:t>文字的垂直對齊－</a:t>
            </a:r>
            <a:r>
              <a:rPr lang="en-US" altLang="zh-TW" dirty="0"/>
              <a:t>vertical-align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這裡出現了一個新名詞－</a:t>
            </a:r>
            <a:r>
              <a:rPr lang="en-US" altLang="zh-TW" dirty="0"/>
              <a:t>『</a:t>
            </a:r>
            <a:r>
              <a:rPr lang="zh-TW" altLang="en-US" dirty="0"/>
              <a:t>顯示區域</a:t>
            </a:r>
            <a:r>
              <a:rPr lang="en-US" altLang="zh-TW" dirty="0"/>
              <a:t>』, </a:t>
            </a:r>
            <a:r>
              <a:rPr lang="zh-TW" altLang="en-US" dirty="0"/>
              <a:t>我們必須先瞭解它所代表的意義</a:t>
            </a:r>
            <a:r>
              <a:rPr lang="en-US" altLang="zh-TW" dirty="0"/>
              <a:t>, </a:t>
            </a:r>
            <a:r>
              <a:rPr lang="zh-TW" altLang="en-US" dirty="0"/>
              <a:t>才容易區分各個屬性值的差異。</a:t>
            </a:r>
          </a:p>
          <a:p>
            <a:r>
              <a:rPr lang="zh-TW" altLang="en-US" dirty="0"/>
              <a:t>當我們寫信的時候</a:t>
            </a:r>
            <a:r>
              <a:rPr lang="en-US" altLang="zh-TW" dirty="0"/>
              <a:t>, </a:t>
            </a:r>
            <a:r>
              <a:rPr lang="zh-TW" altLang="en-US" dirty="0"/>
              <a:t>通常不會將整張信紙寫得滿滿的</a:t>
            </a:r>
            <a:r>
              <a:rPr lang="en-US" altLang="zh-TW" dirty="0"/>
              <a:t>, </a:t>
            </a:r>
            <a:r>
              <a:rPr lang="zh-TW" altLang="en-US" dirty="0"/>
              <a:t>而是讓內容與信紙邊緣留一些空白</a:t>
            </a:r>
            <a:r>
              <a:rPr lang="en-US" altLang="zh-TW" dirty="0"/>
              <a:t>, </a:t>
            </a:r>
            <a:r>
              <a:rPr lang="zh-TW" altLang="en-US" dirty="0"/>
              <a:t>以利於閱讀。同理</a:t>
            </a:r>
            <a:r>
              <a:rPr lang="en-US" altLang="zh-TW" dirty="0"/>
              <a:t>, </a:t>
            </a:r>
            <a:r>
              <a:rPr lang="zh-TW" altLang="en-US" dirty="0"/>
              <a:t>瀏覽器顯示網頁時也並未用盡全部的範圍</a:t>
            </a:r>
            <a:r>
              <a:rPr lang="en-US" altLang="zh-TW" dirty="0"/>
              <a:t>, </a:t>
            </a:r>
            <a:r>
              <a:rPr lang="zh-TW" altLang="en-US" dirty="0"/>
              <a:t>實際用來顯示文字或圖形的這塊區域便稱為</a:t>
            </a:r>
            <a:r>
              <a:rPr lang="en-US" altLang="zh-TW" dirty="0"/>
              <a:t>『</a:t>
            </a:r>
            <a:r>
              <a:rPr lang="zh-TW" altLang="en-US" dirty="0"/>
              <a:t>顯示區域</a:t>
            </a:r>
            <a:r>
              <a:rPr lang="en-US" altLang="zh-TW" dirty="0"/>
              <a:t>』, </a:t>
            </a:r>
            <a:r>
              <a:rPr lang="zh-TW" altLang="en-US" dirty="0"/>
              <a:t>如下圖的斜線區域：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4221088"/>
            <a:ext cx="2808312" cy="239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:</a:t>
            </a:r>
            <a:r>
              <a:rPr lang="zh-TW" altLang="en-US" dirty="0"/>
              <a:t>文字的垂直對齊－</a:t>
            </a:r>
            <a:r>
              <a:rPr lang="en-US" altLang="zh-TW" dirty="0"/>
              <a:t>vertical-align</a:t>
            </a:r>
          </a:p>
        </p:txBody>
      </p:sp>
      <p:sp>
        <p:nvSpPr>
          <p:cNvPr id="143364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top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/>
              <a:t>與 </a:t>
            </a:r>
            <a:r>
              <a:rPr lang="en-US" altLang="zh-TW" b="1" dirty="0">
                <a:solidFill>
                  <a:srgbClr val="FF0000"/>
                </a:solidFill>
              </a:rPr>
              <a:t>text-top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/>
              <a:t>雖然都是靠上緣對齊</a:t>
            </a:r>
            <a:r>
              <a:rPr lang="en-US" altLang="zh-TW" dirty="0"/>
              <a:t>, </a:t>
            </a:r>
            <a:r>
              <a:rPr lang="zh-TW" altLang="en-US" dirty="0"/>
              <a:t>但是兩者最大的差異在於</a:t>
            </a:r>
            <a:r>
              <a:rPr lang="en-US" altLang="zh-TW" dirty="0"/>
              <a:t>『</a:t>
            </a:r>
            <a:r>
              <a:rPr lang="zh-TW" altLang="en-US" dirty="0"/>
              <a:t>對齊基準線</a:t>
            </a:r>
            <a:r>
              <a:rPr lang="en-US" altLang="zh-TW" dirty="0"/>
              <a:t>』</a:t>
            </a:r>
            <a:r>
              <a:rPr lang="zh-TW" altLang="en-US" dirty="0"/>
              <a:t>的不同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top</a:t>
            </a:r>
            <a:r>
              <a:rPr lang="en-US" altLang="zh-TW" dirty="0" smtClean="0"/>
              <a:t> </a:t>
            </a:r>
            <a:r>
              <a:rPr lang="zh-TW" altLang="en-US" dirty="0"/>
              <a:t>是以</a:t>
            </a:r>
            <a:r>
              <a:rPr lang="en-US" altLang="zh-TW" dirty="0"/>
              <a:t>『</a:t>
            </a:r>
            <a:r>
              <a:rPr lang="zh-TW" altLang="en-US" dirty="0"/>
              <a:t>顯示區域上緣</a:t>
            </a:r>
            <a:r>
              <a:rPr lang="en-US" altLang="zh-TW" dirty="0"/>
              <a:t>』</a:t>
            </a:r>
            <a:r>
              <a:rPr lang="zh-TW" altLang="en-US" dirty="0"/>
              <a:t>為對齊基準線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lvl="1"/>
            <a:r>
              <a:rPr lang="zh-TW" altLang="en-US" b="1" dirty="0" smtClean="0"/>
              <a:t> </a:t>
            </a:r>
            <a:r>
              <a:rPr lang="en-US" altLang="zh-TW" b="1" dirty="0" smtClean="0">
                <a:solidFill>
                  <a:schemeClr val="hlink"/>
                </a:solidFill>
              </a:rPr>
              <a:t>text-top</a:t>
            </a:r>
            <a:r>
              <a:rPr lang="en-US" altLang="zh-TW" b="1" dirty="0" smtClean="0"/>
              <a:t> </a:t>
            </a:r>
            <a:r>
              <a:rPr lang="zh-TW" altLang="en-US" dirty="0"/>
              <a:t>則是以</a:t>
            </a:r>
            <a:r>
              <a:rPr lang="en-US" altLang="zh-TW" dirty="0"/>
              <a:t>『</a:t>
            </a:r>
            <a:r>
              <a:rPr lang="zh-TW" altLang="en-US" dirty="0"/>
              <a:t>上一層標籤所包含的文字之上緣</a:t>
            </a:r>
            <a:r>
              <a:rPr lang="en-US" altLang="zh-TW" dirty="0"/>
              <a:t>』</a:t>
            </a:r>
            <a:r>
              <a:rPr lang="zh-TW" altLang="en-US" dirty="0"/>
              <a:t>為對齊基準線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我們</a:t>
            </a:r>
            <a:r>
              <a:rPr lang="zh-TW" altLang="en-US" dirty="0"/>
              <a:t>看以下的例子就會明白：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020" y="138324"/>
            <a:ext cx="4950572" cy="425137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757" y="4216529"/>
            <a:ext cx="7207626" cy="2391995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76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6428967" y="4216528"/>
            <a:ext cx="3744416" cy="2286778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肘形接點 8"/>
          <p:cNvCxnSpPr>
            <a:endCxn id="7" idx="0"/>
          </p:cNvCxnSpPr>
          <p:nvPr/>
        </p:nvCxnSpPr>
        <p:spPr>
          <a:xfrm>
            <a:off x="6240017" y="3717032"/>
            <a:ext cx="2061159" cy="49949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965758" y="4197648"/>
            <a:ext cx="3346267" cy="238216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肘形接點 17"/>
          <p:cNvCxnSpPr>
            <a:endCxn id="17" idx="0"/>
          </p:cNvCxnSpPr>
          <p:nvPr/>
        </p:nvCxnSpPr>
        <p:spPr>
          <a:xfrm rot="5400000">
            <a:off x="4104671" y="3646475"/>
            <a:ext cx="1085393" cy="16950"/>
          </a:xfrm>
          <a:prstGeom prst="bent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4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TW" altLang="en-US" sz="4000" dirty="0"/>
              <a:t>下緣對齊－</a:t>
            </a:r>
            <a:r>
              <a:rPr lang="en-US" altLang="zh-TW" sz="4000" dirty="0"/>
              <a:t>bottom </a:t>
            </a:r>
            <a:r>
              <a:rPr lang="zh-TW" altLang="en-US" sz="4000" dirty="0"/>
              <a:t>或 </a:t>
            </a:r>
            <a:r>
              <a:rPr lang="en-US" altLang="zh-TW" sz="4000" dirty="0"/>
              <a:t>text-bottom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r>
              <a:rPr lang="en-US" altLang="zh-TW" b="1" dirty="0">
                <a:solidFill>
                  <a:schemeClr val="hlink"/>
                </a:solidFill>
              </a:rPr>
              <a:t>bottom</a:t>
            </a:r>
            <a:r>
              <a:rPr lang="en-US" altLang="zh-TW" dirty="0"/>
              <a:t> </a:t>
            </a:r>
            <a:r>
              <a:rPr lang="zh-TW" altLang="en-US" dirty="0"/>
              <a:t>與</a:t>
            </a:r>
            <a:r>
              <a:rPr lang="zh-TW" altLang="en-US" b="1" dirty="0">
                <a:solidFill>
                  <a:schemeClr val="hlink"/>
                </a:solidFill>
              </a:rPr>
              <a:t> </a:t>
            </a:r>
            <a:r>
              <a:rPr lang="en-US" altLang="zh-TW" b="1" dirty="0">
                <a:solidFill>
                  <a:schemeClr val="hlink"/>
                </a:solidFill>
              </a:rPr>
              <a:t>text-bottom</a:t>
            </a:r>
            <a:r>
              <a:rPr lang="en-US" altLang="zh-TW" dirty="0"/>
              <a:t> </a:t>
            </a:r>
            <a:r>
              <a:rPr lang="zh-TW" altLang="en-US" dirty="0"/>
              <a:t>都是靠下緣對齊</a:t>
            </a:r>
            <a:r>
              <a:rPr lang="en-US" altLang="zh-TW" dirty="0"/>
              <a:t>, </a:t>
            </a:r>
            <a:r>
              <a:rPr lang="zh-TW" altLang="en-US" dirty="0"/>
              <a:t>兩者最大的差異</a:t>
            </a:r>
            <a:r>
              <a:rPr lang="en-US" altLang="zh-TW" dirty="0"/>
              <a:t>, </a:t>
            </a:r>
            <a:r>
              <a:rPr lang="zh-TW" altLang="en-US" dirty="0"/>
              <a:t>如同 </a:t>
            </a:r>
            <a:r>
              <a:rPr lang="en-US" altLang="zh-TW" dirty="0"/>
              <a:t>top </a:t>
            </a:r>
            <a:r>
              <a:rPr lang="zh-TW" altLang="en-US" dirty="0"/>
              <a:t>和 </a:t>
            </a:r>
            <a:r>
              <a:rPr lang="en-US" altLang="zh-TW" dirty="0"/>
              <a:t>text-top, </a:t>
            </a:r>
            <a:r>
              <a:rPr lang="zh-TW" altLang="en-US" dirty="0"/>
              <a:t>也是在於</a:t>
            </a:r>
            <a:r>
              <a:rPr lang="en-US" altLang="zh-TW" dirty="0"/>
              <a:t>『</a:t>
            </a:r>
            <a:r>
              <a:rPr lang="zh-TW" altLang="en-US" dirty="0"/>
              <a:t>對齊基準線</a:t>
            </a:r>
            <a:r>
              <a:rPr lang="en-US" altLang="zh-TW" dirty="0"/>
              <a:t>』</a:t>
            </a:r>
            <a:r>
              <a:rPr lang="zh-TW" altLang="en-US" dirty="0"/>
              <a:t>的不同。</a:t>
            </a:r>
            <a:r>
              <a:rPr lang="en-US" altLang="zh-TW" b="1" dirty="0">
                <a:solidFill>
                  <a:schemeClr val="hlink"/>
                </a:solidFill>
              </a:rPr>
              <a:t>bottom</a:t>
            </a:r>
            <a:r>
              <a:rPr lang="en-US" altLang="zh-TW" dirty="0"/>
              <a:t> </a:t>
            </a:r>
            <a:r>
              <a:rPr lang="zh-TW" altLang="en-US" dirty="0"/>
              <a:t>是以</a:t>
            </a:r>
            <a:r>
              <a:rPr lang="en-US" altLang="zh-TW" dirty="0"/>
              <a:t>『</a:t>
            </a:r>
            <a:r>
              <a:rPr lang="zh-TW" altLang="en-US" dirty="0"/>
              <a:t>顯示區域下緣</a:t>
            </a:r>
            <a:r>
              <a:rPr lang="en-US" altLang="zh-TW" dirty="0"/>
              <a:t>』</a:t>
            </a:r>
            <a:r>
              <a:rPr lang="zh-TW" altLang="en-US" dirty="0"/>
              <a:t>為對齊基準線；而 </a:t>
            </a:r>
            <a:r>
              <a:rPr lang="en-US" altLang="zh-TW" b="1" dirty="0">
                <a:solidFill>
                  <a:schemeClr val="hlink"/>
                </a:solidFill>
              </a:rPr>
              <a:t>bottom-top </a:t>
            </a:r>
            <a:r>
              <a:rPr lang="zh-TW" altLang="en-US" dirty="0"/>
              <a:t>則是以</a:t>
            </a:r>
            <a:r>
              <a:rPr lang="en-US" altLang="zh-TW" dirty="0"/>
              <a:t>『</a:t>
            </a:r>
            <a:r>
              <a:rPr lang="zh-TW" altLang="en-US" dirty="0"/>
              <a:t>上一層標籤所包含的文字之下緣</a:t>
            </a:r>
            <a:r>
              <a:rPr lang="en-US" altLang="zh-TW" dirty="0"/>
              <a:t>』</a:t>
            </a:r>
            <a:r>
              <a:rPr lang="zh-TW" altLang="en-US" dirty="0"/>
              <a:t>為對齊基準線</a:t>
            </a:r>
            <a:r>
              <a:rPr lang="en-US" altLang="zh-TW" dirty="0"/>
              <a:t>, </a:t>
            </a:r>
            <a:r>
              <a:rPr lang="zh-TW" altLang="en-US" dirty="0"/>
              <a:t>兩者當然不會相同：</a:t>
            </a:r>
          </a:p>
          <a:p>
            <a:endParaRPr lang="zh-TW" altLang="en-US" dirty="0"/>
          </a:p>
          <a:p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060848"/>
            <a:ext cx="4034686" cy="3715692"/>
          </a:xfrm>
          <a:prstGeom prst="rect">
            <a:avLst/>
          </a:prstGeom>
        </p:spPr>
      </p:pic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TW" altLang="en-US" sz="4000" dirty="0"/>
              <a:t>下緣對齊－</a:t>
            </a:r>
            <a:r>
              <a:rPr lang="en-US" altLang="zh-TW" sz="4000" dirty="0"/>
              <a:t>bottom </a:t>
            </a:r>
            <a:r>
              <a:rPr lang="zh-TW" altLang="en-US" sz="4000" dirty="0"/>
              <a:t>或 </a:t>
            </a:r>
            <a:r>
              <a:rPr lang="en-US" altLang="zh-TW" sz="4000" dirty="0"/>
              <a:t>text-bottom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78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5015880" y="3134591"/>
            <a:ext cx="5543984" cy="1568207"/>
            <a:chOff x="3347864" y="3284984"/>
            <a:chExt cx="5688000" cy="164021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7864" y="3284984"/>
              <a:ext cx="5580112" cy="1640215"/>
            </a:xfrm>
            <a:prstGeom prst="rect">
              <a:avLst/>
            </a:prstGeom>
          </p:spPr>
        </p:pic>
        <p:cxnSp>
          <p:nvCxnSpPr>
            <p:cNvPr id="5" name="直線接點 4"/>
            <p:cNvCxnSpPr/>
            <p:nvPr/>
          </p:nvCxnSpPr>
          <p:spPr>
            <a:xfrm>
              <a:off x="3347864" y="4797152"/>
              <a:ext cx="568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9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TW" altLang="en-US" dirty="0" smtClean="0"/>
              <a:t>靠</a:t>
            </a:r>
            <a:r>
              <a:rPr lang="zh-TW" altLang="en-US" dirty="0"/>
              <a:t>文字中線對齊－</a:t>
            </a:r>
            <a:r>
              <a:rPr lang="en-US" altLang="zh-TW" dirty="0"/>
              <a:t>middle</a:t>
            </a:r>
          </a:p>
        </p:txBody>
      </p:sp>
      <p:sp>
        <p:nvSpPr>
          <p:cNvPr id="154628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r>
              <a:rPr lang="en-US" altLang="zh-TW" dirty="0"/>
              <a:t>middle </a:t>
            </a:r>
            <a:r>
              <a:rPr lang="zh-TW" altLang="en-US" dirty="0"/>
              <a:t>的意義和 </a:t>
            </a:r>
            <a:r>
              <a:rPr lang="en-US" altLang="zh-TW" dirty="0"/>
              <a:t>text-top </a:t>
            </a:r>
            <a:r>
              <a:rPr lang="zh-TW" altLang="en-US" dirty="0"/>
              <a:t>或 </a:t>
            </a:r>
            <a:r>
              <a:rPr lang="en-US" altLang="zh-TW" dirty="0"/>
              <a:t>text-bottom </a:t>
            </a:r>
            <a:r>
              <a:rPr lang="zh-TW" altLang="en-US" dirty="0"/>
              <a:t>相似</a:t>
            </a:r>
            <a:r>
              <a:rPr lang="en-US" altLang="zh-TW" dirty="0"/>
              <a:t>, </a:t>
            </a:r>
            <a:r>
              <a:rPr lang="zh-TW" altLang="en-US" dirty="0"/>
              <a:t>不過它是以</a:t>
            </a:r>
            <a:r>
              <a:rPr lang="en-US" altLang="zh-TW" dirty="0"/>
              <a:t>『</a:t>
            </a:r>
            <a:r>
              <a:rPr lang="zh-TW" altLang="en-US" dirty="0"/>
              <a:t>上一層標籤所包含的文字之中線</a:t>
            </a:r>
            <a:r>
              <a:rPr lang="en-US" altLang="zh-TW" dirty="0"/>
              <a:t>』</a:t>
            </a:r>
            <a:r>
              <a:rPr lang="zh-TW" altLang="en-US" dirty="0"/>
              <a:t>為對齊基準線：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3310062"/>
            <a:ext cx="5126906" cy="293834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3110385"/>
            <a:ext cx="3760530" cy="20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限制高度</a:t>
            </a:r>
            <a:r>
              <a:rPr lang="en-US" altLang="zh-TW" dirty="0" smtClean="0"/>
              <a:t>(min-height/max-height)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在某些畫面設計時，必須限制框框的高度因此可採用</a:t>
            </a:r>
            <a:r>
              <a:rPr lang="en-US" altLang="zh-TW" dirty="0" smtClean="0"/>
              <a:t>min-height</a:t>
            </a:r>
            <a:r>
              <a:rPr lang="zh-TW" altLang="en-US" dirty="0" smtClean="0"/>
              <a:t> 或 </a:t>
            </a:r>
            <a:r>
              <a:rPr lang="en-US" altLang="zh-TW" dirty="0" smtClean="0"/>
              <a:t>max-height</a:t>
            </a:r>
            <a:r>
              <a:rPr lang="zh-TW" altLang="en-US" dirty="0" smtClean="0"/>
              <a:t>進行高度的限制</a:t>
            </a:r>
            <a:endParaRPr lang="en-US" altLang="zh-TW" dirty="0" smtClean="0"/>
          </a:p>
          <a:p>
            <a:r>
              <a:rPr lang="zh-TW" altLang="en-US" dirty="0" smtClean="0"/>
              <a:t>在這個範例當中，因為我們將限制高度設定的很小，因此產生</a:t>
            </a:r>
            <a:r>
              <a:rPr lang="en-US" altLang="zh-TW" dirty="0" smtClean="0"/>
              <a:t>overflow</a:t>
            </a:r>
            <a:r>
              <a:rPr lang="zh-TW" altLang="en-US" dirty="0" smtClean="0"/>
              <a:t>的問題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7904416" y="6488668"/>
            <a:ext cx="4287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sample_CSS_BOX</a:t>
            </a:r>
            <a:r>
              <a:rPr lang="zh-TW" altLang="en-US" dirty="0" smtClean="0"/>
              <a:t>_</a:t>
            </a:r>
            <a:r>
              <a:rPr lang="en-US" altLang="zh-TW" dirty="0" smtClean="0"/>
              <a:t>Height</a:t>
            </a:r>
            <a:r>
              <a:rPr lang="zh-TW" altLang="en-US" dirty="0" smtClean="0"/>
              <a:t>_MinandMax</a:t>
            </a:r>
            <a:r>
              <a:rPr lang="zh-TW" altLang="en-US" dirty="0"/>
              <a:t>.html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" y="2978919"/>
            <a:ext cx="6767146" cy="291483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47" y="3297114"/>
            <a:ext cx="4559409" cy="185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20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r>
              <a:rPr lang="en-US" altLang="zh-TW" dirty="0" smtClean="0"/>
              <a:t>5</a:t>
            </a:r>
            <a:r>
              <a:rPr lang="zh-TW" altLang="en-US" dirty="0" smtClean="0"/>
              <a:t> 綜合練習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dirty="0" smtClean="0"/>
              <a:t>請在</a:t>
            </a:r>
            <a:r>
              <a:rPr lang="en-US" altLang="zh-TW" dirty="0" smtClean="0"/>
              <a:t>d</a:t>
            </a:r>
            <a:r>
              <a:rPr lang="zh-TW" altLang="en-US" dirty="0" smtClean="0"/>
              <a:t>槽建立資料夾，並由學習平台下載</a:t>
            </a:r>
            <a:r>
              <a:rPr lang="en-US" altLang="zh-TW" dirty="0" smtClean="0"/>
              <a:t>HW5_Complex.rar </a:t>
            </a:r>
            <a:r>
              <a:rPr lang="zh-TW" altLang="en-US" dirty="0" smtClean="0"/>
              <a:t>，將檔案解壓縮到您所建立的資料夾下</a:t>
            </a:r>
            <a:endParaRPr lang="en-US" altLang="zh-TW" dirty="0" smtClean="0"/>
          </a:p>
          <a:p>
            <a:r>
              <a:rPr lang="zh-TW" altLang="en-US" dirty="0" smtClean="0"/>
              <a:t>請修改資料夾當中的</a:t>
            </a:r>
            <a:r>
              <a:rPr lang="en-US" altLang="zh-TW" dirty="0"/>
              <a:t>HW5_Complex.html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所有的樣式設定設定在外部的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當中，並與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檔連結</a:t>
            </a:r>
            <a:endParaRPr lang="en-US" altLang="zh-TW" dirty="0" smtClean="0"/>
          </a:p>
          <a:p>
            <a:r>
              <a:rPr lang="zh-TW" altLang="en-US" dirty="0" smtClean="0"/>
              <a:t>請將文章中的 </a:t>
            </a:r>
            <a:r>
              <a:rPr lang="en-US" altLang="zh-TW" dirty="0" smtClean="0"/>
              <a:t>&lt;center&gt;</a:t>
            </a:r>
            <a:r>
              <a:rPr lang="zh-TW" altLang="en-US" dirty="0" smtClean="0"/>
              <a:t>屬性加入文字的屬性定義當中。</a:t>
            </a:r>
            <a:endParaRPr lang="en-US" altLang="zh-TW" dirty="0" smtClean="0"/>
          </a:p>
          <a:p>
            <a:r>
              <a:rPr lang="zh-TW" altLang="en-US" dirty="0" smtClean="0"/>
              <a:t>每段文字的首</a:t>
            </a:r>
            <a:r>
              <a:rPr lang="zh-TW" altLang="en-US" dirty="0"/>
              <a:t>字</a:t>
            </a:r>
            <a:r>
              <a:rPr lang="zh-TW" altLang="en-US" dirty="0" smtClean="0"/>
              <a:t>，除了要保持原來設定外，要將首自強迫顯示成大寫</a:t>
            </a:r>
            <a:endParaRPr lang="en-US" altLang="zh-TW" dirty="0" smtClean="0"/>
          </a:p>
          <a:p>
            <a:r>
              <a:rPr lang="zh-TW" altLang="en-US" dirty="0" smtClean="0"/>
              <a:t>請將文章中的行高設定成</a:t>
            </a:r>
            <a:r>
              <a:rPr lang="en-US" altLang="zh-TW" dirty="0" smtClean="0"/>
              <a:t>2</a:t>
            </a:r>
            <a:r>
              <a:rPr lang="zh-TW" altLang="en-US" dirty="0" smtClean="0"/>
              <a:t>倍行高</a:t>
            </a:r>
            <a:r>
              <a:rPr lang="en-US" altLang="zh-TW" dirty="0" smtClean="0"/>
              <a:t>(200%)</a:t>
            </a:r>
          </a:p>
          <a:p>
            <a:r>
              <a:rPr lang="zh-TW" altLang="en-US" dirty="0" smtClean="0"/>
              <a:t>文字大小設定</a:t>
            </a:r>
            <a:endParaRPr lang="en-US" altLang="zh-TW" dirty="0" smtClean="0"/>
          </a:p>
          <a:p>
            <a:pPr lvl="1"/>
            <a:r>
              <a:rPr lang="en-US" altLang="zh-TW" dirty="0"/>
              <a:t>size=3 </a:t>
            </a:r>
            <a:r>
              <a:rPr lang="zh-TW" altLang="en-US" dirty="0" smtClean="0"/>
              <a:t>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18px</a:t>
            </a:r>
          </a:p>
          <a:p>
            <a:pPr lvl="1"/>
            <a:r>
              <a:rPr lang="en-US" altLang="zh-TW" dirty="0" smtClean="0"/>
              <a:t>Size=7  =&gt; 48px</a:t>
            </a:r>
          </a:p>
          <a:p>
            <a:pPr lvl="1"/>
            <a:r>
              <a:rPr lang="en-US" altLang="zh-TW" dirty="0"/>
              <a:t>h</a:t>
            </a:r>
            <a:r>
              <a:rPr lang="en-US" altLang="zh-TW" dirty="0" smtClean="0"/>
              <a:t>1        =&gt; 48px</a:t>
            </a:r>
          </a:p>
          <a:p>
            <a:pPr lvl="1"/>
            <a:r>
              <a:rPr lang="en-US" altLang="zh-TW" dirty="0"/>
              <a:t>h</a:t>
            </a:r>
            <a:r>
              <a:rPr lang="en-US" altLang="zh-TW" dirty="0" smtClean="0"/>
              <a:t>2       =&gt;  28px</a:t>
            </a:r>
          </a:p>
          <a:p>
            <a:pPr lvl="1"/>
            <a:r>
              <a:rPr lang="zh-TW" altLang="en-US" dirty="0" smtClean="0"/>
              <a:t>頁尾   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18px</a:t>
            </a:r>
          </a:p>
          <a:p>
            <a:pPr lvl="0"/>
            <a:r>
              <a:rPr lang="zh-TW" altLang="en-US" dirty="0" smtClean="0"/>
              <a:t>圖片與背景的</a:t>
            </a:r>
            <a:r>
              <a:rPr lang="zh-TW" altLang="en-US" dirty="0"/>
              <a:t>部分，請暫時用以前的寫法完成即可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  <a:r>
              <a:rPr lang="en-US" altLang="zh-TW" dirty="0"/>
              <a:t>5</a:t>
            </a:r>
            <a:r>
              <a:rPr lang="zh-TW" altLang="en-US" dirty="0"/>
              <a:t> 綜合</a:t>
            </a:r>
            <a:r>
              <a:rPr lang="zh-TW" altLang="en-US" dirty="0" smtClean="0"/>
              <a:t>練習 </a:t>
            </a:r>
            <a:r>
              <a:rPr lang="en-US" altLang="zh-TW" dirty="0" smtClean="0"/>
              <a:t>【</a:t>
            </a:r>
            <a:r>
              <a:rPr lang="zh-TW" altLang="en-US" dirty="0" smtClean="0"/>
              <a:t>這是一個修改範例</a:t>
            </a:r>
            <a:r>
              <a:rPr lang="en-US" altLang="zh-TW" dirty="0" smtClean="0"/>
              <a:t>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例如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550" y="3991527"/>
            <a:ext cx="5155281" cy="3362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9" y="2780929"/>
            <a:ext cx="6068419" cy="83187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45" y="4806784"/>
            <a:ext cx="5856535" cy="493615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>
            <a:off x="5507158" y="3680760"/>
            <a:ext cx="288032" cy="26007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085053" y="4222009"/>
            <a:ext cx="113224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zh-TW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292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  <a:r>
              <a:rPr lang="en-US" altLang="zh-TW" dirty="0"/>
              <a:t>5</a:t>
            </a:r>
            <a:r>
              <a:rPr lang="zh-TW" altLang="en-US" dirty="0"/>
              <a:t> 綜合</a:t>
            </a:r>
            <a:r>
              <a:rPr lang="zh-TW" altLang="en-US" dirty="0" smtClean="0"/>
              <a:t>練習</a:t>
            </a:r>
            <a:r>
              <a:rPr lang="en-US" altLang="zh-TW" dirty="0" smtClean="0"/>
              <a:t>【</a:t>
            </a:r>
            <a:r>
              <a:rPr lang="zh-TW" altLang="en-US" dirty="0" smtClean="0"/>
              <a:t>網頁結果</a:t>
            </a:r>
            <a:r>
              <a:rPr lang="en-US" altLang="zh-TW" dirty="0" smtClean="0"/>
              <a:t>】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341" y="1514475"/>
            <a:ext cx="8076342" cy="42767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9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處理</a:t>
            </a:r>
            <a:r>
              <a:rPr lang="en-US" altLang="zh-TW" dirty="0" smtClean="0"/>
              <a:t>Overflow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075268"/>
            <a:ext cx="10131425" cy="4276726"/>
          </a:xfrm>
        </p:spPr>
        <p:txBody>
          <a:bodyPr/>
          <a:lstStyle/>
          <a:p>
            <a:r>
              <a:rPr lang="zh-TW" altLang="en-US" dirty="0" smtClean="0"/>
              <a:t>所謂的 </a:t>
            </a:r>
            <a:r>
              <a:rPr lang="en-US" altLang="zh-TW" dirty="0" smtClean="0"/>
              <a:t>overflow</a:t>
            </a:r>
            <a:r>
              <a:rPr lang="zh-TW" altLang="en-US" dirty="0" smtClean="0"/>
              <a:t>，就是當方框的大小設定，不足以顯示所有的文字，因此就會產生</a:t>
            </a:r>
            <a:r>
              <a:rPr lang="en-US" altLang="zh-TW" dirty="0" smtClean="0"/>
              <a:t>Overflow</a:t>
            </a:r>
            <a:r>
              <a:rPr lang="zh-TW" altLang="en-US" dirty="0" smtClean="0"/>
              <a:t>的問題，處理的方法有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hidden</a:t>
            </a:r>
            <a:r>
              <a:rPr lang="zh-TW" altLang="en-US" dirty="0" smtClean="0"/>
              <a:t>：隱藏溢出的文字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scroll</a:t>
            </a:r>
            <a:r>
              <a:rPr lang="zh-TW" altLang="en-US" dirty="0" smtClean="0"/>
              <a:t>：在方框內顯示卷軸，讓使用者捲動</a:t>
            </a:r>
            <a:r>
              <a:rPr lang="zh-TW" altLang="en-US" dirty="0"/>
              <a:t>視窗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3" y="2846166"/>
            <a:ext cx="9814951" cy="28344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04416" y="6488668"/>
            <a:ext cx="3235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sample_CSS_BOX_overflow.html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0808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9F7C26FF-A6E3-4038-96D8-AEB7A9DDB473}" vid="{03B7690D-3DC8-4EC9-9BB0-1B092C963925}"/>
    </a:ext>
  </a:extLst>
</a:theme>
</file>

<file path=ppt/theme/theme2.xml><?xml version="1.0" encoding="utf-8"?>
<a:theme xmlns:a="http://schemas.openxmlformats.org/drawingml/2006/main" name="1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3.xml><?xml version="1.0" encoding="utf-8"?>
<a:theme xmlns:a="http://schemas.openxmlformats.org/drawingml/2006/main" name="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天體">
    <a:dk1>
      <a:sysClr val="windowText" lastClr="000000"/>
    </a:dk1>
    <a:lt1>
      <a:sysClr val="window" lastClr="FFFFFF"/>
    </a:lt1>
    <a:dk2>
      <a:srgbClr val="18276C"/>
    </a:dk2>
    <a:lt2>
      <a:srgbClr val="EBEBEB"/>
    </a:lt2>
    <a:accent1>
      <a:srgbClr val="AC3EC1"/>
    </a:accent1>
    <a:accent2>
      <a:srgbClr val="477BD1"/>
    </a:accent2>
    <a:accent3>
      <a:srgbClr val="46B298"/>
    </a:accent3>
    <a:accent4>
      <a:srgbClr val="90BA4C"/>
    </a:accent4>
    <a:accent5>
      <a:srgbClr val="DD9D31"/>
    </a:accent5>
    <a:accent6>
      <a:srgbClr val="E25247"/>
    </a:accent6>
    <a:hlink>
      <a:srgbClr val="C573D2"/>
    </a:hlink>
    <a:folHlink>
      <a:srgbClr val="CCAE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NPUST_201811</Template>
  <TotalTime>241</TotalTime>
  <Words>3705</Words>
  <Application>Microsoft Office PowerPoint</Application>
  <PresentationFormat>寬螢幕</PresentationFormat>
  <Paragraphs>485</Paragraphs>
  <Slides>82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82</vt:i4>
      </vt:variant>
    </vt:vector>
  </HeadingPairs>
  <TitlesOfParts>
    <vt:vector size="95" baseType="lpstr">
      <vt:lpstr>Courier</vt:lpstr>
      <vt:lpstr>微軟正黑體</vt:lpstr>
      <vt:lpstr>新細明體</vt:lpstr>
      <vt:lpstr>Arial</vt:lpstr>
      <vt:lpstr>Arial Black</vt:lpstr>
      <vt:lpstr>Calibri</vt:lpstr>
      <vt:lpstr>Calibri Light</vt:lpstr>
      <vt:lpstr>Consolas</vt:lpstr>
      <vt:lpstr>Wingdings</vt:lpstr>
      <vt:lpstr>Wingdings 3</vt:lpstr>
      <vt:lpstr>NPUST_201811</vt:lpstr>
      <vt:lpstr>1_NPUST2018</vt:lpstr>
      <vt:lpstr>NPUST_2018</vt:lpstr>
      <vt:lpstr>方框與表格</vt:lpstr>
      <vt:lpstr>寬度與高度</vt:lpstr>
      <vt:lpstr>寬度(Width)與高度(height)設定</vt:lpstr>
      <vt:lpstr>寬度(Width)與高度(height)設定</vt:lpstr>
      <vt:lpstr>寬度(Width)與高度(height)設定</vt:lpstr>
      <vt:lpstr>寬度(Width)與高度(height)設定</vt:lpstr>
      <vt:lpstr>限制寬度(min-width/max-width)</vt:lpstr>
      <vt:lpstr>限制高度(min-height/max-height)</vt:lpstr>
      <vt:lpstr>處理Overflow</vt:lpstr>
      <vt:lpstr>邊框與邊界</vt:lpstr>
      <vt:lpstr>PowerPoint 簡報</vt:lpstr>
      <vt:lpstr>邊框樣式(border-Style)</vt:lpstr>
      <vt:lpstr>框線寬度(border-width)</vt:lpstr>
      <vt:lpstr>PowerPoint 簡報</vt:lpstr>
      <vt:lpstr>PowerPoint 簡報</vt:lpstr>
      <vt:lpstr>PowerPoint 簡報</vt:lpstr>
      <vt:lpstr>PowerPoint 簡報</vt:lpstr>
      <vt:lpstr>表格屬性</vt:lpstr>
      <vt:lpstr>表格的基本元素</vt:lpstr>
      <vt:lpstr>表格的結構</vt:lpstr>
      <vt:lpstr>表格的基本元素</vt:lpstr>
      <vt:lpstr>表格製作的建議步驟</vt:lpstr>
      <vt:lpstr>表格屬性</vt:lpstr>
      <vt:lpstr>框線</vt:lpstr>
      <vt:lpstr>表格寬度</vt:lpstr>
      <vt:lpstr>『外框線』與『資料欄位框線』</vt:lpstr>
      <vt:lpstr>表格的寬度、儲存格文字對其方式</vt:lpstr>
      <vt:lpstr>表格的對齊方式</vt:lpstr>
      <vt:lpstr>表格的寬度設定 – 依像素設定</vt:lpstr>
      <vt:lpstr>表格的寬度設定 – 依百分比設定</vt:lpstr>
      <vt:lpstr>表格的寬度設定 – 改用CSS設定 </vt:lpstr>
      <vt:lpstr>練習二 – 表格寬度設定 </vt:lpstr>
      <vt:lpstr>表格框線的設定</vt:lpstr>
      <vt:lpstr>認識『外框線』與『資料欄位框線』</vt:lpstr>
      <vt:lpstr>表格框線設定</vt:lpstr>
      <vt:lpstr>表格框線設定</vt:lpstr>
      <vt:lpstr>表格框線屬性設定-CSS(詳細內容請參考11-4節)</vt:lpstr>
      <vt:lpstr>表格框線樣式設定-CSS</vt:lpstr>
      <vt:lpstr>表格框線樣式設定-CSS</vt:lpstr>
      <vt:lpstr>表格框線樣式設定-CSS</vt:lpstr>
      <vt:lpstr>border-color ( 框線色彩) </vt:lpstr>
      <vt:lpstr>border-width ( 框線寬度)  </vt:lpstr>
      <vt:lpstr>補充說明-讓表格置中</vt:lpstr>
      <vt:lpstr>練習三 表格框線設定</vt:lpstr>
      <vt:lpstr>練習四 表格框線應用</vt:lpstr>
      <vt:lpstr>儲存格間距設定 </vt:lpstr>
      <vt:lpstr>儲存格間距設定 </vt:lpstr>
      <vt:lpstr>儲存格間距設定 </vt:lpstr>
      <vt:lpstr>儲存格間距設定 </vt:lpstr>
      <vt:lpstr>CSS當中的表格間距設定</vt:lpstr>
      <vt:lpstr>border-collapse ( 表格框線模式) </vt:lpstr>
      <vt:lpstr>表格內文邊界的設定 Padding</vt:lpstr>
      <vt:lpstr>border-spacing ( 表格框線間距)  </vt:lpstr>
      <vt:lpstr>練習五 – 表格框線設定</vt:lpstr>
      <vt:lpstr>在表格中插入圖片</vt:lpstr>
      <vt:lpstr>在表格中插入圖片</vt:lpstr>
      <vt:lpstr>在表格中插入圖片</vt:lpstr>
      <vt:lpstr>設定表格背景顏色 - background-color</vt:lpstr>
      <vt:lpstr>設定表格背景圖片 - background-image</vt:lpstr>
      <vt:lpstr>設定表格背景漸層顏色 - background-color</vt:lpstr>
      <vt:lpstr>設定表格背景漸層顏色 - background-color</vt:lpstr>
      <vt:lpstr>PowerPoint 簡報</vt:lpstr>
      <vt:lpstr>練習六 表格背景與圖片設定</vt:lpstr>
      <vt:lpstr>練習六 表格背景與圖片設定</vt:lpstr>
      <vt:lpstr>12-2 表格屬性 </vt:lpstr>
      <vt:lpstr>12-2-1 caption-side ( 表格標題位置)</vt:lpstr>
      <vt:lpstr>12-2-3 table-layout ( 表格版面編排方式)  </vt:lpstr>
      <vt:lpstr>12-2-4 empty-cells ( 顯示或隱藏空白儲存格)  </vt:lpstr>
      <vt:lpstr>12-2-5 border-spacing ( 表格框線間距)  </vt:lpstr>
      <vt:lpstr>本章作業</vt:lpstr>
      <vt:lpstr>本章作業 _完成畫面</vt:lpstr>
      <vt:lpstr>PowerPoint 簡報</vt:lpstr>
      <vt:lpstr>補充:文字的垂直對齊－vertical-align</vt:lpstr>
      <vt:lpstr>補充:文字的垂直對齊－vertical-align</vt:lpstr>
      <vt:lpstr>補充:文字的垂直對齊－vertical-align</vt:lpstr>
      <vt:lpstr>PowerPoint 簡報</vt:lpstr>
      <vt:lpstr>下緣對齊－bottom 或 text-bottom</vt:lpstr>
      <vt:lpstr>下緣對齊－bottom 或 text-bottom</vt:lpstr>
      <vt:lpstr>靠文字中線對齊－middle</vt:lpstr>
      <vt:lpstr>練習5 綜合練習</vt:lpstr>
      <vt:lpstr>練習5 綜合練習 【這是一個修改範例】</vt:lpstr>
      <vt:lpstr>練習5 綜合練習【網頁結果】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</dc:creator>
  <cp:lastModifiedBy>Jo Lin(林湘筠)</cp:lastModifiedBy>
  <cp:revision>33</cp:revision>
  <dcterms:created xsi:type="dcterms:W3CDTF">2018-11-27T15:19:28Z</dcterms:created>
  <dcterms:modified xsi:type="dcterms:W3CDTF">2018-12-11T09:05:26Z</dcterms:modified>
</cp:coreProperties>
</file>